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0"/>
  </p:notesMasterIdLst>
  <p:sldIdLst>
    <p:sldId id="256" r:id="rId2"/>
    <p:sldId id="257" r:id="rId3"/>
    <p:sldId id="264" r:id="rId4"/>
    <p:sldId id="258" r:id="rId5"/>
    <p:sldId id="259" r:id="rId6"/>
    <p:sldId id="271" r:id="rId7"/>
    <p:sldId id="361" r:id="rId8"/>
    <p:sldId id="274" r:id="rId9"/>
    <p:sldId id="276" r:id="rId10"/>
    <p:sldId id="278" r:id="rId11"/>
    <p:sldId id="280" r:id="rId12"/>
    <p:sldId id="281" r:id="rId13"/>
    <p:sldId id="284" r:id="rId14"/>
    <p:sldId id="282" r:id="rId15"/>
    <p:sldId id="283" r:id="rId16"/>
    <p:sldId id="265" r:id="rId17"/>
    <p:sldId id="363" r:id="rId18"/>
    <p:sldId id="36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67"/>
    <p:restoredTop sz="95840"/>
  </p:normalViewPr>
  <p:slideViewPr>
    <p:cSldViewPr snapToGrid="0" snapToObjects="1">
      <p:cViewPr varScale="1">
        <p:scale>
          <a:sx n="111" d="100"/>
          <a:sy n="111" d="100"/>
        </p:scale>
        <p:origin x="27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AA6DAE-1E72-406F-9557-A0B852D84317}"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31E505C1-9B92-4A08-9B1C-6FBBFF8A0876}">
      <dgm:prSet/>
      <dgm:spPr/>
      <dgm:t>
        <a:bodyPr/>
        <a:lstStyle/>
        <a:p>
          <a:r>
            <a:rPr lang="en-US" b="1"/>
            <a:t>Sun Screen</a:t>
          </a:r>
          <a:endParaRPr lang="en-US"/>
        </a:p>
      </dgm:t>
    </dgm:pt>
    <dgm:pt modelId="{FE542509-63C9-4ADE-B9B4-C44268FE7949}" type="parTrans" cxnId="{75B97126-25DB-4D81-B5A5-EFF1CAE397A0}">
      <dgm:prSet/>
      <dgm:spPr/>
      <dgm:t>
        <a:bodyPr/>
        <a:lstStyle/>
        <a:p>
          <a:endParaRPr lang="en-US"/>
        </a:p>
      </dgm:t>
    </dgm:pt>
    <dgm:pt modelId="{3FE1C4A5-C038-419D-8199-707E0744471D}" type="sibTrans" cxnId="{75B97126-25DB-4D81-B5A5-EFF1CAE397A0}">
      <dgm:prSet/>
      <dgm:spPr/>
      <dgm:t>
        <a:bodyPr/>
        <a:lstStyle/>
        <a:p>
          <a:endParaRPr lang="en-US"/>
        </a:p>
      </dgm:t>
    </dgm:pt>
    <dgm:pt modelId="{67E1B332-2EB2-4F17-BF28-CFC916FB1BE7}">
      <dgm:prSet/>
      <dgm:spPr/>
      <dgm:t>
        <a:bodyPr/>
        <a:lstStyle/>
        <a:p>
          <a:r>
            <a:rPr lang="en-US" b="1"/>
            <a:t>Condoms</a:t>
          </a:r>
          <a:endParaRPr lang="en-US"/>
        </a:p>
      </dgm:t>
    </dgm:pt>
    <dgm:pt modelId="{EF756C46-4838-4E37-8F06-F8B63B09D70C}" type="parTrans" cxnId="{9559C714-32A7-4365-92C3-01D9CECC4078}">
      <dgm:prSet/>
      <dgm:spPr/>
      <dgm:t>
        <a:bodyPr/>
        <a:lstStyle/>
        <a:p>
          <a:endParaRPr lang="en-US"/>
        </a:p>
      </dgm:t>
    </dgm:pt>
    <dgm:pt modelId="{1BCEBA8A-DAEC-4AB8-940D-6784FB4C0CD2}" type="sibTrans" cxnId="{9559C714-32A7-4365-92C3-01D9CECC4078}">
      <dgm:prSet/>
      <dgm:spPr/>
      <dgm:t>
        <a:bodyPr/>
        <a:lstStyle/>
        <a:p>
          <a:endParaRPr lang="en-US"/>
        </a:p>
      </dgm:t>
    </dgm:pt>
    <dgm:pt modelId="{D85D9E28-C239-43AE-8CD2-5D5B0964712D}">
      <dgm:prSet/>
      <dgm:spPr/>
      <dgm:t>
        <a:bodyPr/>
        <a:lstStyle/>
        <a:p>
          <a:r>
            <a:rPr lang="en-US" b="1"/>
            <a:t>Seat belts</a:t>
          </a:r>
          <a:endParaRPr lang="en-US"/>
        </a:p>
      </dgm:t>
    </dgm:pt>
    <dgm:pt modelId="{60D74830-CD0C-419A-945A-F421F2511AC0}" type="parTrans" cxnId="{3C017B37-C22F-4621-91DA-75009A2726EB}">
      <dgm:prSet/>
      <dgm:spPr/>
      <dgm:t>
        <a:bodyPr/>
        <a:lstStyle/>
        <a:p>
          <a:endParaRPr lang="en-US"/>
        </a:p>
      </dgm:t>
    </dgm:pt>
    <dgm:pt modelId="{93C2D0A0-2DC6-4041-B1D1-D966C1A48CF2}" type="sibTrans" cxnId="{3C017B37-C22F-4621-91DA-75009A2726EB}">
      <dgm:prSet/>
      <dgm:spPr/>
      <dgm:t>
        <a:bodyPr/>
        <a:lstStyle/>
        <a:p>
          <a:endParaRPr lang="en-US"/>
        </a:p>
      </dgm:t>
    </dgm:pt>
    <dgm:pt modelId="{88D8BB7F-C507-48FE-B145-E90FF639B2FB}">
      <dgm:prSet/>
      <dgm:spPr/>
      <dgm:t>
        <a:bodyPr/>
        <a:lstStyle/>
        <a:p>
          <a:r>
            <a:rPr lang="en-US" b="1"/>
            <a:t>Bicycle Helmets</a:t>
          </a:r>
          <a:endParaRPr lang="en-US"/>
        </a:p>
      </dgm:t>
    </dgm:pt>
    <dgm:pt modelId="{5C0CDDD2-D365-4A68-BA4D-D745FA427312}" type="parTrans" cxnId="{33F341C2-6068-4E10-B511-F1EAF19DF5D1}">
      <dgm:prSet/>
      <dgm:spPr/>
      <dgm:t>
        <a:bodyPr/>
        <a:lstStyle/>
        <a:p>
          <a:endParaRPr lang="en-US"/>
        </a:p>
      </dgm:t>
    </dgm:pt>
    <dgm:pt modelId="{69753164-084D-464F-874D-52E4E0C7FC6A}" type="sibTrans" cxnId="{33F341C2-6068-4E10-B511-F1EAF19DF5D1}">
      <dgm:prSet/>
      <dgm:spPr/>
      <dgm:t>
        <a:bodyPr/>
        <a:lstStyle/>
        <a:p>
          <a:endParaRPr lang="en-US"/>
        </a:p>
      </dgm:t>
    </dgm:pt>
    <dgm:pt modelId="{42FDD2F0-599C-43D6-8CFB-44B0E003A5CF}">
      <dgm:prSet/>
      <dgm:spPr/>
      <dgm:t>
        <a:bodyPr/>
        <a:lstStyle/>
        <a:p>
          <a:r>
            <a:rPr lang="en-US" b="1"/>
            <a:t>Designated driver</a:t>
          </a:r>
          <a:endParaRPr lang="en-US"/>
        </a:p>
      </dgm:t>
    </dgm:pt>
    <dgm:pt modelId="{DDD21DCB-9B54-4B04-B0E3-8294275CE453}" type="parTrans" cxnId="{DF4E11B2-5FA9-4E0F-9FE1-CC2A9EC67061}">
      <dgm:prSet/>
      <dgm:spPr/>
      <dgm:t>
        <a:bodyPr/>
        <a:lstStyle/>
        <a:p>
          <a:endParaRPr lang="en-US"/>
        </a:p>
      </dgm:t>
    </dgm:pt>
    <dgm:pt modelId="{11D710CB-189C-461C-9D00-D4771350F460}" type="sibTrans" cxnId="{DF4E11B2-5FA9-4E0F-9FE1-CC2A9EC67061}">
      <dgm:prSet/>
      <dgm:spPr/>
      <dgm:t>
        <a:bodyPr/>
        <a:lstStyle/>
        <a:p>
          <a:endParaRPr lang="en-US"/>
        </a:p>
      </dgm:t>
    </dgm:pt>
    <dgm:pt modelId="{40F65963-3AB8-4695-9598-19CB666CD455}">
      <dgm:prSet/>
      <dgm:spPr/>
      <dgm:t>
        <a:bodyPr/>
        <a:lstStyle/>
        <a:p>
          <a:r>
            <a:rPr lang="en-US" b="1"/>
            <a:t>Blood alcohol levels</a:t>
          </a:r>
          <a:endParaRPr lang="en-US"/>
        </a:p>
      </dgm:t>
    </dgm:pt>
    <dgm:pt modelId="{709B2969-57F3-4D40-AD70-1C5E5319D0A8}" type="parTrans" cxnId="{25662921-D516-4B6B-BBA9-E61A03F00743}">
      <dgm:prSet/>
      <dgm:spPr/>
      <dgm:t>
        <a:bodyPr/>
        <a:lstStyle/>
        <a:p>
          <a:endParaRPr lang="en-US"/>
        </a:p>
      </dgm:t>
    </dgm:pt>
    <dgm:pt modelId="{7F8EA208-8DC4-4C8F-A784-1B7C7954CC03}" type="sibTrans" cxnId="{25662921-D516-4B6B-BBA9-E61A03F00743}">
      <dgm:prSet/>
      <dgm:spPr/>
      <dgm:t>
        <a:bodyPr/>
        <a:lstStyle/>
        <a:p>
          <a:endParaRPr lang="en-US"/>
        </a:p>
      </dgm:t>
    </dgm:pt>
    <dgm:pt modelId="{1E73A9E0-EA58-4C84-97DA-010BE1A3FAB9}">
      <dgm:prSet/>
      <dgm:spPr/>
      <dgm:t>
        <a:bodyPr/>
        <a:lstStyle/>
        <a:p>
          <a:r>
            <a:rPr lang="en-US" b="1"/>
            <a:t>Nicotine patches/gum</a:t>
          </a:r>
          <a:endParaRPr lang="en-US"/>
        </a:p>
      </dgm:t>
    </dgm:pt>
    <dgm:pt modelId="{0D53F689-843A-41AF-8422-CEE198EC70A3}" type="parTrans" cxnId="{7DBB4D10-935D-4795-94DA-AF443E893949}">
      <dgm:prSet/>
      <dgm:spPr/>
      <dgm:t>
        <a:bodyPr/>
        <a:lstStyle/>
        <a:p>
          <a:endParaRPr lang="en-US"/>
        </a:p>
      </dgm:t>
    </dgm:pt>
    <dgm:pt modelId="{529A9705-6824-44A6-8623-1B6027A7D187}" type="sibTrans" cxnId="{7DBB4D10-935D-4795-94DA-AF443E893949}">
      <dgm:prSet/>
      <dgm:spPr/>
      <dgm:t>
        <a:bodyPr/>
        <a:lstStyle/>
        <a:p>
          <a:endParaRPr lang="en-US"/>
        </a:p>
      </dgm:t>
    </dgm:pt>
    <dgm:pt modelId="{1C8B72BE-8B8E-40FD-B7A2-13FA0AF66D06}">
      <dgm:prSet/>
      <dgm:spPr/>
      <dgm:t>
        <a:bodyPr/>
        <a:lstStyle/>
        <a:p>
          <a:r>
            <a:rPr lang="en-US" b="1"/>
            <a:t>Needle Exchange</a:t>
          </a:r>
          <a:endParaRPr lang="en-US"/>
        </a:p>
      </dgm:t>
    </dgm:pt>
    <dgm:pt modelId="{10418E4D-B7CF-49B3-8BA6-7519F54BF931}" type="parTrans" cxnId="{126681B2-C2AF-4857-963C-B26DB277A9FE}">
      <dgm:prSet/>
      <dgm:spPr/>
      <dgm:t>
        <a:bodyPr/>
        <a:lstStyle/>
        <a:p>
          <a:endParaRPr lang="en-US"/>
        </a:p>
      </dgm:t>
    </dgm:pt>
    <dgm:pt modelId="{C04A34C3-B9E3-453F-A744-FE2A29993EE8}" type="sibTrans" cxnId="{126681B2-C2AF-4857-963C-B26DB277A9FE}">
      <dgm:prSet/>
      <dgm:spPr/>
      <dgm:t>
        <a:bodyPr/>
        <a:lstStyle/>
        <a:p>
          <a:endParaRPr lang="en-US"/>
        </a:p>
      </dgm:t>
    </dgm:pt>
    <dgm:pt modelId="{167DDE02-8448-A640-9F21-2FE85D88B584}" type="pres">
      <dgm:prSet presAssocID="{DFAA6DAE-1E72-406F-9557-A0B852D84317}" presName="diagram" presStyleCnt="0">
        <dgm:presLayoutVars>
          <dgm:dir/>
          <dgm:resizeHandles val="exact"/>
        </dgm:presLayoutVars>
      </dgm:prSet>
      <dgm:spPr/>
    </dgm:pt>
    <dgm:pt modelId="{DBB8EF10-60DF-1441-8B1B-ADE87C0F510F}" type="pres">
      <dgm:prSet presAssocID="{31E505C1-9B92-4A08-9B1C-6FBBFF8A0876}" presName="node" presStyleLbl="node1" presStyleIdx="0" presStyleCnt="8">
        <dgm:presLayoutVars>
          <dgm:bulletEnabled val="1"/>
        </dgm:presLayoutVars>
      </dgm:prSet>
      <dgm:spPr/>
    </dgm:pt>
    <dgm:pt modelId="{4485FFF8-E265-BA41-8CCB-AB10AA53E927}" type="pres">
      <dgm:prSet presAssocID="{3FE1C4A5-C038-419D-8199-707E0744471D}" presName="sibTrans" presStyleCnt="0"/>
      <dgm:spPr/>
    </dgm:pt>
    <dgm:pt modelId="{329E1A39-47EC-464B-BAFF-F164E9C93AB5}" type="pres">
      <dgm:prSet presAssocID="{67E1B332-2EB2-4F17-BF28-CFC916FB1BE7}" presName="node" presStyleLbl="node1" presStyleIdx="1" presStyleCnt="8">
        <dgm:presLayoutVars>
          <dgm:bulletEnabled val="1"/>
        </dgm:presLayoutVars>
      </dgm:prSet>
      <dgm:spPr/>
    </dgm:pt>
    <dgm:pt modelId="{86AE914C-97EB-654F-AF6D-A6BE81976CFE}" type="pres">
      <dgm:prSet presAssocID="{1BCEBA8A-DAEC-4AB8-940D-6784FB4C0CD2}" presName="sibTrans" presStyleCnt="0"/>
      <dgm:spPr/>
    </dgm:pt>
    <dgm:pt modelId="{21E50645-A511-D549-9324-E3995416B09C}" type="pres">
      <dgm:prSet presAssocID="{D85D9E28-C239-43AE-8CD2-5D5B0964712D}" presName="node" presStyleLbl="node1" presStyleIdx="2" presStyleCnt="8">
        <dgm:presLayoutVars>
          <dgm:bulletEnabled val="1"/>
        </dgm:presLayoutVars>
      </dgm:prSet>
      <dgm:spPr/>
    </dgm:pt>
    <dgm:pt modelId="{7ECE867F-FA7E-2A49-A037-C9434F642D21}" type="pres">
      <dgm:prSet presAssocID="{93C2D0A0-2DC6-4041-B1D1-D966C1A48CF2}" presName="sibTrans" presStyleCnt="0"/>
      <dgm:spPr/>
    </dgm:pt>
    <dgm:pt modelId="{5A32D487-6991-5B42-BC58-AE9B7DBDF817}" type="pres">
      <dgm:prSet presAssocID="{88D8BB7F-C507-48FE-B145-E90FF639B2FB}" presName="node" presStyleLbl="node1" presStyleIdx="3" presStyleCnt="8">
        <dgm:presLayoutVars>
          <dgm:bulletEnabled val="1"/>
        </dgm:presLayoutVars>
      </dgm:prSet>
      <dgm:spPr/>
    </dgm:pt>
    <dgm:pt modelId="{BBE389C0-0C2A-9445-A4B9-3FDA99023276}" type="pres">
      <dgm:prSet presAssocID="{69753164-084D-464F-874D-52E4E0C7FC6A}" presName="sibTrans" presStyleCnt="0"/>
      <dgm:spPr/>
    </dgm:pt>
    <dgm:pt modelId="{CEB3A22C-8836-AC4D-8D40-2CCBC85C94EB}" type="pres">
      <dgm:prSet presAssocID="{42FDD2F0-599C-43D6-8CFB-44B0E003A5CF}" presName="node" presStyleLbl="node1" presStyleIdx="4" presStyleCnt="8">
        <dgm:presLayoutVars>
          <dgm:bulletEnabled val="1"/>
        </dgm:presLayoutVars>
      </dgm:prSet>
      <dgm:spPr/>
    </dgm:pt>
    <dgm:pt modelId="{339C423F-6B45-0445-B888-86CA9A6550B4}" type="pres">
      <dgm:prSet presAssocID="{11D710CB-189C-461C-9D00-D4771350F460}" presName="sibTrans" presStyleCnt="0"/>
      <dgm:spPr/>
    </dgm:pt>
    <dgm:pt modelId="{945D38DD-0A60-1E4D-A185-DD2E2AA553AD}" type="pres">
      <dgm:prSet presAssocID="{40F65963-3AB8-4695-9598-19CB666CD455}" presName="node" presStyleLbl="node1" presStyleIdx="5" presStyleCnt="8">
        <dgm:presLayoutVars>
          <dgm:bulletEnabled val="1"/>
        </dgm:presLayoutVars>
      </dgm:prSet>
      <dgm:spPr/>
    </dgm:pt>
    <dgm:pt modelId="{4B6A4B49-69DA-5C47-8481-AA0563F88FA2}" type="pres">
      <dgm:prSet presAssocID="{7F8EA208-8DC4-4C8F-A784-1B7C7954CC03}" presName="sibTrans" presStyleCnt="0"/>
      <dgm:spPr/>
    </dgm:pt>
    <dgm:pt modelId="{81FDFD25-CF24-CC46-846D-8E6809AC1474}" type="pres">
      <dgm:prSet presAssocID="{1E73A9E0-EA58-4C84-97DA-010BE1A3FAB9}" presName="node" presStyleLbl="node1" presStyleIdx="6" presStyleCnt="8">
        <dgm:presLayoutVars>
          <dgm:bulletEnabled val="1"/>
        </dgm:presLayoutVars>
      </dgm:prSet>
      <dgm:spPr/>
    </dgm:pt>
    <dgm:pt modelId="{3B32539E-CA70-8A4B-9A28-69D12E45640D}" type="pres">
      <dgm:prSet presAssocID="{529A9705-6824-44A6-8623-1B6027A7D187}" presName="sibTrans" presStyleCnt="0"/>
      <dgm:spPr/>
    </dgm:pt>
    <dgm:pt modelId="{EFBF3D60-3D7D-6E49-B21A-994A4B891191}" type="pres">
      <dgm:prSet presAssocID="{1C8B72BE-8B8E-40FD-B7A2-13FA0AF66D06}" presName="node" presStyleLbl="node1" presStyleIdx="7" presStyleCnt="8">
        <dgm:presLayoutVars>
          <dgm:bulletEnabled val="1"/>
        </dgm:presLayoutVars>
      </dgm:prSet>
      <dgm:spPr/>
    </dgm:pt>
  </dgm:ptLst>
  <dgm:cxnLst>
    <dgm:cxn modelId="{C8626706-77E4-4642-A6D6-B48F681BA704}" type="presOf" srcId="{D85D9E28-C239-43AE-8CD2-5D5B0964712D}" destId="{21E50645-A511-D549-9324-E3995416B09C}" srcOrd="0" destOrd="0" presId="urn:microsoft.com/office/officeart/2005/8/layout/default"/>
    <dgm:cxn modelId="{7DBB4D10-935D-4795-94DA-AF443E893949}" srcId="{DFAA6DAE-1E72-406F-9557-A0B852D84317}" destId="{1E73A9E0-EA58-4C84-97DA-010BE1A3FAB9}" srcOrd="6" destOrd="0" parTransId="{0D53F689-843A-41AF-8422-CEE198EC70A3}" sibTransId="{529A9705-6824-44A6-8623-1B6027A7D187}"/>
    <dgm:cxn modelId="{9559C714-32A7-4365-92C3-01D9CECC4078}" srcId="{DFAA6DAE-1E72-406F-9557-A0B852D84317}" destId="{67E1B332-2EB2-4F17-BF28-CFC916FB1BE7}" srcOrd="1" destOrd="0" parTransId="{EF756C46-4838-4E37-8F06-F8B63B09D70C}" sibTransId="{1BCEBA8A-DAEC-4AB8-940D-6784FB4C0CD2}"/>
    <dgm:cxn modelId="{25662921-D516-4B6B-BBA9-E61A03F00743}" srcId="{DFAA6DAE-1E72-406F-9557-A0B852D84317}" destId="{40F65963-3AB8-4695-9598-19CB666CD455}" srcOrd="5" destOrd="0" parTransId="{709B2969-57F3-4D40-AD70-1C5E5319D0A8}" sibTransId="{7F8EA208-8DC4-4C8F-A784-1B7C7954CC03}"/>
    <dgm:cxn modelId="{75B97126-25DB-4D81-B5A5-EFF1CAE397A0}" srcId="{DFAA6DAE-1E72-406F-9557-A0B852D84317}" destId="{31E505C1-9B92-4A08-9B1C-6FBBFF8A0876}" srcOrd="0" destOrd="0" parTransId="{FE542509-63C9-4ADE-B9B4-C44268FE7949}" sibTransId="{3FE1C4A5-C038-419D-8199-707E0744471D}"/>
    <dgm:cxn modelId="{4D613F27-67B4-3642-93EB-AEBD3415A721}" type="presOf" srcId="{88D8BB7F-C507-48FE-B145-E90FF639B2FB}" destId="{5A32D487-6991-5B42-BC58-AE9B7DBDF817}" srcOrd="0" destOrd="0" presId="urn:microsoft.com/office/officeart/2005/8/layout/default"/>
    <dgm:cxn modelId="{3C017B37-C22F-4621-91DA-75009A2726EB}" srcId="{DFAA6DAE-1E72-406F-9557-A0B852D84317}" destId="{D85D9E28-C239-43AE-8CD2-5D5B0964712D}" srcOrd="2" destOrd="0" parTransId="{60D74830-CD0C-419A-945A-F421F2511AC0}" sibTransId="{93C2D0A0-2DC6-4041-B1D1-D966C1A48CF2}"/>
    <dgm:cxn modelId="{ACAB003F-FAAB-A348-81FE-185DAF4F7037}" type="presOf" srcId="{40F65963-3AB8-4695-9598-19CB666CD455}" destId="{945D38DD-0A60-1E4D-A185-DD2E2AA553AD}" srcOrd="0" destOrd="0" presId="urn:microsoft.com/office/officeart/2005/8/layout/default"/>
    <dgm:cxn modelId="{124F1A45-E6AB-6145-9FAE-E6732C57C1C0}" type="presOf" srcId="{31E505C1-9B92-4A08-9B1C-6FBBFF8A0876}" destId="{DBB8EF10-60DF-1441-8B1B-ADE87C0F510F}" srcOrd="0" destOrd="0" presId="urn:microsoft.com/office/officeart/2005/8/layout/default"/>
    <dgm:cxn modelId="{BCB1C070-24F9-FE47-9648-020B4DA1C898}" type="presOf" srcId="{1C8B72BE-8B8E-40FD-B7A2-13FA0AF66D06}" destId="{EFBF3D60-3D7D-6E49-B21A-994A4B891191}" srcOrd="0" destOrd="0" presId="urn:microsoft.com/office/officeart/2005/8/layout/default"/>
    <dgm:cxn modelId="{9E1E2F88-F467-C645-9E61-300915C76B4F}" type="presOf" srcId="{42FDD2F0-599C-43D6-8CFB-44B0E003A5CF}" destId="{CEB3A22C-8836-AC4D-8D40-2CCBC85C94EB}" srcOrd="0" destOrd="0" presId="urn:microsoft.com/office/officeart/2005/8/layout/default"/>
    <dgm:cxn modelId="{B8023FA3-CF80-4349-BA3C-3314E6FB62C1}" type="presOf" srcId="{67E1B332-2EB2-4F17-BF28-CFC916FB1BE7}" destId="{329E1A39-47EC-464B-BAFF-F164E9C93AB5}" srcOrd="0" destOrd="0" presId="urn:microsoft.com/office/officeart/2005/8/layout/default"/>
    <dgm:cxn modelId="{DF4E11B2-5FA9-4E0F-9FE1-CC2A9EC67061}" srcId="{DFAA6DAE-1E72-406F-9557-A0B852D84317}" destId="{42FDD2F0-599C-43D6-8CFB-44B0E003A5CF}" srcOrd="4" destOrd="0" parTransId="{DDD21DCB-9B54-4B04-B0E3-8294275CE453}" sibTransId="{11D710CB-189C-461C-9D00-D4771350F460}"/>
    <dgm:cxn modelId="{126681B2-C2AF-4857-963C-B26DB277A9FE}" srcId="{DFAA6DAE-1E72-406F-9557-A0B852D84317}" destId="{1C8B72BE-8B8E-40FD-B7A2-13FA0AF66D06}" srcOrd="7" destOrd="0" parTransId="{10418E4D-B7CF-49B3-8BA6-7519F54BF931}" sibTransId="{C04A34C3-B9E3-453F-A744-FE2A29993EE8}"/>
    <dgm:cxn modelId="{33F341C2-6068-4E10-B511-F1EAF19DF5D1}" srcId="{DFAA6DAE-1E72-406F-9557-A0B852D84317}" destId="{88D8BB7F-C507-48FE-B145-E90FF639B2FB}" srcOrd="3" destOrd="0" parTransId="{5C0CDDD2-D365-4A68-BA4D-D745FA427312}" sibTransId="{69753164-084D-464F-874D-52E4E0C7FC6A}"/>
    <dgm:cxn modelId="{B270D2C9-36D2-6541-A853-C4C18D9E470C}" type="presOf" srcId="{1E73A9E0-EA58-4C84-97DA-010BE1A3FAB9}" destId="{81FDFD25-CF24-CC46-846D-8E6809AC1474}" srcOrd="0" destOrd="0" presId="urn:microsoft.com/office/officeart/2005/8/layout/default"/>
    <dgm:cxn modelId="{9F820AFD-4AD9-9C47-AAAE-C1019F5BB88B}" type="presOf" srcId="{DFAA6DAE-1E72-406F-9557-A0B852D84317}" destId="{167DDE02-8448-A640-9F21-2FE85D88B584}" srcOrd="0" destOrd="0" presId="urn:microsoft.com/office/officeart/2005/8/layout/default"/>
    <dgm:cxn modelId="{39191F49-4ABE-1A41-A5AF-768D101337AA}" type="presParOf" srcId="{167DDE02-8448-A640-9F21-2FE85D88B584}" destId="{DBB8EF10-60DF-1441-8B1B-ADE87C0F510F}" srcOrd="0" destOrd="0" presId="urn:microsoft.com/office/officeart/2005/8/layout/default"/>
    <dgm:cxn modelId="{594FB391-8BC8-FD41-83F4-66AA771885D8}" type="presParOf" srcId="{167DDE02-8448-A640-9F21-2FE85D88B584}" destId="{4485FFF8-E265-BA41-8CCB-AB10AA53E927}" srcOrd="1" destOrd="0" presId="urn:microsoft.com/office/officeart/2005/8/layout/default"/>
    <dgm:cxn modelId="{14E0AA90-63D4-A94E-A057-E307CDFFC38D}" type="presParOf" srcId="{167DDE02-8448-A640-9F21-2FE85D88B584}" destId="{329E1A39-47EC-464B-BAFF-F164E9C93AB5}" srcOrd="2" destOrd="0" presId="urn:microsoft.com/office/officeart/2005/8/layout/default"/>
    <dgm:cxn modelId="{8E56DB9C-EAF3-7F49-8B95-958B143BFDF2}" type="presParOf" srcId="{167DDE02-8448-A640-9F21-2FE85D88B584}" destId="{86AE914C-97EB-654F-AF6D-A6BE81976CFE}" srcOrd="3" destOrd="0" presId="urn:microsoft.com/office/officeart/2005/8/layout/default"/>
    <dgm:cxn modelId="{3375E7B9-CCA0-824D-A406-96AFE293247C}" type="presParOf" srcId="{167DDE02-8448-A640-9F21-2FE85D88B584}" destId="{21E50645-A511-D549-9324-E3995416B09C}" srcOrd="4" destOrd="0" presId="urn:microsoft.com/office/officeart/2005/8/layout/default"/>
    <dgm:cxn modelId="{30FC441B-5249-3D47-AB58-B5A1A6CF7D09}" type="presParOf" srcId="{167DDE02-8448-A640-9F21-2FE85D88B584}" destId="{7ECE867F-FA7E-2A49-A037-C9434F642D21}" srcOrd="5" destOrd="0" presId="urn:microsoft.com/office/officeart/2005/8/layout/default"/>
    <dgm:cxn modelId="{AB7BA630-7B5D-3442-8D5D-0DAC35FF0B49}" type="presParOf" srcId="{167DDE02-8448-A640-9F21-2FE85D88B584}" destId="{5A32D487-6991-5B42-BC58-AE9B7DBDF817}" srcOrd="6" destOrd="0" presId="urn:microsoft.com/office/officeart/2005/8/layout/default"/>
    <dgm:cxn modelId="{1FD915DF-98D8-DF4D-88FE-D14DF12AF451}" type="presParOf" srcId="{167DDE02-8448-A640-9F21-2FE85D88B584}" destId="{BBE389C0-0C2A-9445-A4B9-3FDA99023276}" srcOrd="7" destOrd="0" presId="urn:microsoft.com/office/officeart/2005/8/layout/default"/>
    <dgm:cxn modelId="{522E584E-E541-9040-942A-5E42C9B25F01}" type="presParOf" srcId="{167DDE02-8448-A640-9F21-2FE85D88B584}" destId="{CEB3A22C-8836-AC4D-8D40-2CCBC85C94EB}" srcOrd="8" destOrd="0" presId="urn:microsoft.com/office/officeart/2005/8/layout/default"/>
    <dgm:cxn modelId="{00897F22-4279-BC48-B973-B5A357C071EF}" type="presParOf" srcId="{167DDE02-8448-A640-9F21-2FE85D88B584}" destId="{339C423F-6B45-0445-B888-86CA9A6550B4}" srcOrd="9" destOrd="0" presId="urn:microsoft.com/office/officeart/2005/8/layout/default"/>
    <dgm:cxn modelId="{D88789CA-4C6A-3349-B555-2B0D438D0C51}" type="presParOf" srcId="{167DDE02-8448-A640-9F21-2FE85D88B584}" destId="{945D38DD-0A60-1E4D-A185-DD2E2AA553AD}" srcOrd="10" destOrd="0" presId="urn:microsoft.com/office/officeart/2005/8/layout/default"/>
    <dgm:cxn modelId="{7819289C-378B-A84F-A2F9-3184324B1C2C}" type="presParOf" srcId="{167DDE02-8448-A640-9F21-2FE85D88B584}" destId="{4B6A4B49-69DA-5C47-8481-AA0563F88FA2}" srcOrd="11" destOrd="0" presId="urn:microsoft.com/office/officeart/2005/8/layout/default"/>
    <dgm:cxn modelId="{DDD462ED-7321-AA4C-9068-19E80893CB44}" type="presParOf" srcId="{167DDE02-8448-A640-9F21-2FE85D88B584}" destId="{81FDFD25-CF24-CC46-846D-8E6809AC1474}" srcOrd="12" destOrd="0" presId="urn:microsoft.com/office/officeart/2005/8/layout/default"/>
    <dgm:cxn modelId="{A5C7EE63-4650-2345-8F13-5E95257D2273}" type="presParOf" srcId="{167DDE02-8448-A640-9F21-2FE85D88B584}" destId="{3B32539E-CA70-8A4B-9A28-69D12E45640D}" srcOrd="13" destOrd="0" presId="urn:microsoft.com/office/officeart/2005/8/layout/default"/>
    <dgm:cxn modelId="{E12B8C6E-166A-D84B-A0FF-5CF7F3326922}" type="presParOf" srcId="{167DDE02-8448-A640-9F21-2FE85D88B584}" destId="{EFBF3D60-3D7D-6E49-B21A-994A4B891191}"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B8EF10-60DF-1441-8B1B-ADE87C0F510F}">
      <dsp:nvSpPr>
        <dsp:cNvPr id="0" name=""/>
        <dsp:cNvSpPr/>
      </dsp:nvSpPr>
      <dsp:spPr>
        <a:xfrm>
          <a:off x="3006" y="3610"/>
          <a:ext cx="2385020" cy="143101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t>Sun Screen</a:t>
          </a:r>
          <a:endParaRPr lang="en-US" sz="2800" kern="1200"/>
        </a:p>
      </dsp:txBody>
      <dsp:txXfrm>
        <a:off x="3006" y="3610"/>
        <a:ext cx="2385020" cy="1431012"/>
      </dsp:txXfrm>
    </dsp:sp>
    <dsp:sp modelId="{329E1A39-47EC-464B-BAFF-F164E9C93AB5}">
      <dsp:nvSpPr>
        <dsp:cNvPr id="0" name=""/>
        <dsp:cNvSpPr/>
      </dsp:nvSpPr>
      <dsp:spPr>
        <a:xfrm>
          <a:off x="2626528" y="3610"/>
          <a:ext cx="2385020" cy="143101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t>Condoms</a:t>
          </a:r>
          <a:endParaRPr lang="en-US" sz="2800" kern="1200"/>
        </a:p>
      </dsp:txBody>
      <dsp:txXfrm>
        <a:off x="2626528" y="3610"/>
        <a:ext cx="2385020" cy="1431012"/>
      </dsp:txXfrm>
    </dsp:sp>
    <dsp:sp modelId="{21E50645-A511-D549-9324-E3995416B09C}">
      <dsp:nvSpPr>
        <dsp:cNvPr id="0" name=""/>
        <dsp:cNvSpPr/>
      </dsp:nvSpPr>
      <dsp:spPr>
        <a:xfrm>
          <a:off x="5250051" y="3610"/>
          <a:ext cx="2385020" cy="143101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t>Seat belts</a:t>
          </a:r>
          <a:endParaRPr lang="en-US" sz="2800" kern="1200"/>
        </a:p>
      </dsp:txBody>
      <dsp:txXfrm>
        <a:off x="5250051" y="3610"/>
        <a:ext cx="2385020" cy="1431012"/>
      </dsp:txXfrm>
    </dsp:sp>
    <dsp:sp modelId="{5A32D487-6991-5B42-BC58-AE9B7DBDF817}">
      <dsp:nvSpPr>
        <dsp:cNvPr id="0" name=""/>
        <dsp:cNvSpPr/>
      </dsp:nvSpPr>
      <dsp:spPr>
        <a:xfrm>
          <a:off x="7873573" y="3610"/>
          <a:ext cx="2385020" cy="143101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t>Bicycle Helmets</a:t>
          </a:r>
          <a:endParaRPr lang="en-US" sz="2800" kern="1200"/>
        </a:p>
      </dsp:txBody>
      <dsp:txXfrm>
        <a:off x="7873573" y="3610"/>
        <a:ext cx="2385020" cy="1431012"/>
      </dsp:txXfrm>
    </dsp:sp>
    <dsp:sp modelId="{CEB3A22C-8836-AC4D-8D40-2CCBC85C94EB}">
      <dsp:nvSpPr>
        <dsp:cNvPr id="0" name=""/>
        <dsp:cNvSpPr/>
      </dsp:nvSpPr>
      <dsp:spPr>
        <a:xfrm>
          <a:off x="3006" y="1673125"/>
          <a:ext cx="2385020" cy="143101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t>Designated driver</a:t>
          </a:r>
          <a:endParaRPr lang="en-US" sz="2800" kern="1200"/>
        </a:p>
      </dsp:txBody>
      <dsp:txXfrm>
        <a:off x="3006" y="1673125"/>
        <a:ext cx="2385020" cy="1431012"/>
      </dsp:txXfrm>
    </dsp:sp>
    <dsp:sp modelId="{945D38DD-0A60-1E4D-A185-DD2E2AA553AD}">
      <dsp:nvSpPr>
        <dsp:cNvPr id="0" name=""/>
        <dsp:cNvSpPr/>
      </dsp:nvSpPr>
      <dsp:spPr>
        <a:xfrm>
          <a:off x="2626528" y="1673125"/>
          <a:ext cx="2385020" cy="143101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t>Blood alcohol levels</a:t>
          </a:r>
          <a:endParaRPr lang="en-US" sz="2800" kern="1200"/>
        </a:p>
      </dsp:txBody>
      <dsp:txXfrm>
        <a:off x="2626528" y="1673125"/>
        <a:ext cx="2385020" cy="1431012"/>
      </dsp:txXfrm>
    </dsp:sp>
    <dsp:sp modelId="{81FDFD25-CF24-CC46-846D-8E6809AC1474}">
      <dsp:nvSpPr>
        <dsp:cNvPr id="0" name=""/>
        <dsp:cNvSpPr/>
      </dsp:nvSpPr>
      <dsp:spPr>
        <a:xfrm>
          <a:off x="5250051" y="1673125"/>
          <a:ext cx="2385020" cy="143101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t>Nicotine patches/gum</a:t>
          </a:r>
          <a:endParaRPr lang="en-US" sz="2800" kern="1200"/>
        </a:p>
      </dsp:txBody>
      <dsp:txXfrm>
        <a:off x="5250051" y="1673125"/>
        <a:ext cx="2385020" cy="1431012"/>
      </dsp:txXfrm>
    </dsp:sp>
    <dsp:sp modelId="{EFBF3D60-3D7D-6E49-B21A-994A4B891191}">
      <dsp:nvSpPr>
        <dsp:cNvPr id="0" name=""/>
        <dsp:cNvSpPr/>
      </dsp:nvSpPr>
      <dsp:spPr>
        <a:xfrm>
          <a:off x="7873573" y="1673125"/>
          <a:ext cx="2385020" cy="143101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t>Needle Exchange</a:t>
          </a:r>
          <a:endParaRPr lang="en-US" sz="2800" kern="1200"/>
        </a:p>
      </dsp:txBody>
      <dsp:txXfrm>
        <a:off x="7873573" y="1673125"/>
        <a:ext cx="2385020" cy="143101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27C6AF-9DEF-C74B-A631-299C6BC99F8A}" type="datetimeFigureOut">
              <a:rPr lang="en-US" smtClean="0"/>
              <a:t>5/30/23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034041-80B2-F541-83DD-D8A8EF89F4A6}" type="slidenum">
              <a:rPr lang="en-US" smtClean="0"/>
              <a:t>‹#›</a:t>
            </a:fld>
            <a:endParaRPr lang="en-US"/>
          </a:p>
        </p:txBody>
      </p:sp>
    </p:spTree>
    <p:extLst>
      <p:ext uri="{BB962C8B-B14F-4D97-AF65-F5344CB8AC3E}">
        <p14:creationId xmlns:p14="http://schemas.microsoft.com/office/powerpoint/2010/main" val="1166912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7"/>
        <p:cNvGrpSpPr/>
        <p:nvPr/>
      </p:nvGrpSpPr>
      <p:grpSpPr>
        <a:xfrm>
          <a:off x="0" y="0"/>
          <a:ext cx="0" cy="0"/>
          <a:chOff x="0" y="0"/>
          <a:chExt cx="0" cy="0"/>
        </a:xfrm>
      </p:grpSpPr>
      <p:sp>
        <p:nvSpPr>
          <p:cNvPr id="1558" name="Google Shape;1558;p10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9" name="Google Shape;1559;p10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000"/>
          </a:p>
        </p:txBody>
      </p:sp>
      <p:sp>
        <p:nvSpPr>
          <p:cNvPr id="1560" name="Google Shape;1560;p10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7</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Slide - Title, Short Text, Logo, Bar">
  <p:cSld name="Content Slide - Title, Short Text, Logo, Bar">
    <p:spTree>
      <p:nvGrpSpPr>
        <p:cNvPr id="1" name="Shape 45"/>
        <p:cNvGrpSpPr/>
        <p:nvPr/>
      </p:nvGrpSpPr>
      <p:grpSpPr>
        <a:xfrm>
          <a:off x="0" y="0"/>
          <a:ext cx="0" cy="0"/>
          <a:chOff x="0" y="0"/>
          <a:chExt cx="0" cy="0"/>
        </a:xfrm>
      </p:grpSpPr>
      <p:sp>
        <p:nvSpPr>
          <p:cNvPr id="46" name="Google Shape;46;p138"/>
          <p:cNvSpPr/>
          <p:nvPr/>
        </p:nvSpPr>
        <p:spPr>
          <a:xfrm>
            <a:off x="0" y="6590654"/>
            <a:ext cx="12192000" cy="276225"/>
          </a:xfrm>
          <a:prstGeom prst="rect">
            <a:avLst/>
          </a:prstGeom>
          <a:solidFill>
            <a:srgbClr val="A3A3A3"/>
          </a:solidFill>
          <a:ln>
            <a:noFill/>
          </a:ln>
        </p:spPr>
        <p:txBody>
          <a:bodyPr spcFirstLastPara="1" wrap="square" lIns="91425" tIns="45700" rIns="91425" bIns="45700" anchor="ctr" anchorCtr="0">
            <a:noAutofit/>
          </a:bodyPr>
          <a:lstStyle/>
          <a:p>
            <a:pPr marL="0" marR="0" lvl="0" indent="0" algn="r" rtl="0">
              <a:spcBef>
                <a:spcPts val="0"/>
              </a:spcBef>
              <a:spcAft>
                <a:spcPts val="0"/>
              </a:spcAft>
              <a:buNone/>
            </a:pPr>
            <a:endParaRPr sz="800">
              <a:solidFill>
                <a:schemeClr val="lt1"/>
              </a:solidFill>
              <a:latin typeface="Century Gothic"/>
              <a:ea typeface="Century Gothic"/>
              <a:cs typeface="Century Gothic"/>
              <a:sym typeface="Century Gothic"/>
            </a:endParaRPr>
          </a:p>
        </p:txBody>
      </p:sp>
      <p:sp>
        <p:nvSpPr>
          <p:cNvPr id="47" name="Google Shape;47;p138"/>
          <p:cNvSpPr txBox="1">
            <a:spLocks noGrp="1"/>
          </p:cNvSpPr>
          <p:nvPr>
            <p:ph type="title"/>
          </p:nvPr>
        </p:nvSpPr>
        <p:spPr>
          <a:xfrm>
            <a:off x="899158" y="640080"/>
            <a:ext cx="10457689" cy="54864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A3A3A3"/>
              </a:buClr>
              <a:buSzPts val="3600"/>
              <a:buFont typeface="Libre Franklin"/>
              <a:buNone/>
              <a:defRPr sz="3600" b="0" i="0">
                <a:solidFill>
                  <a:srgbClr val="A3A3A3"/>
                </a:solidFill>
                <a:latin typeface="Libre Franklin"/>
                <a:ea typeface="Libre Franklin"/>
                <a:cs typeface="Libre Franklin"/>
                <a:sym typeface="Libre Frankli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138"/>
          <p:cNvSpPr/>
          <p:nvPr/>
        </p:nvSpPr>
        <p:spPr>
          <a:xfrm>
            <a:off x="0" y="3860"/>
            <a:ext cx="12192000" cy="457316"/>
          </a:xfrm>
          <a:prstGeom prst="rect">
            <a:avLst/>
          </a:prstGeom>
          <a:gradFill>
            <a:gsLst>
              <a:gs pos="0">
                <a:srgbClr val="A3A3A3"/>
              </a:gs>
              <a:gs pos="60000">
                <a:srgbClr val="FFDDC0"/>
              </a:gs>
              <a:gs pos="100000">
                <a:srgbClr val="FFEEDF"/>
              </a:gs>
            </a:gsLst>
            <a:lin ang="1080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400">
              <a:solidFill>
                <a:srgbClr val="C19915"/>
              </a:solidFill>
              <a:latin typeface="Libre Franklin"/>
              <a:ea typeface="Libre Franklin"/>
              <a:cs typeface="Libre Franklin"/>
              <a:sym typeface="Libre Franklin"/>
            </a:endParaRPr>
          </a:p>
        </p:txBody>
      </p:sp>
      <p:sp>
        <p:nvSpPr>
          <p:cNvPr id="49" name="Google Shape;49;p138"/>
          <p:cNvSpPr/>
          <p:nvPr/>
        </p:nvSpPr>
        <p:spPr>
          <a:xfrm>
            <a:off x="830639" y="1"/>
            <a:ext cx="68520" cy="1078787"/>
          </a:xfrm>
          <a:prstGeom prst="rect">
            <a:avLst/>
          </a:prstGeom>
          <a:solidFill>
            <a:srgbClr val="A3A3A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a:ea typeface="Century Gothic"/>
              <a:cs typeface="Century Gothic"/>
              <a:sym typeface="Century Gothic"/>
            </a:endParaRPr>
          </a:p>
        </p:txBody>
      </p:sp>
      <p:sp>
        <p:nvSpPr>
          <p:cNvPr id="50" name="Google Shape;50;p138"/>
          <p:cNvSpPr txBox="1">
            <a:spLocks noGrp="1"/>
          </p:cNvSpPr>
          <p:nvPr>
            <p:ph type="body" idx="1"/>
          </p:nvPr>
        </p:nvSpPr>
        <p:spPr>
          <a:xfrm>
            <a:off x="838200" y="1520826"/>
            <a:ext cx="10517717" cy="451961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200"/>
              </a:spcBef>
              <a:spcAft>
                <a:spcPts val="0"/>
              </a:spcAft>
              <a:buClr>
                <a:schemeClr val="lt1"/>
              </a:buClr>
              <a:buSzPts val="2800"/>
              <a:buChar char="•"/>
              <a:defRPr sz="2800">
                <a:latin typeface="Libre Franklin Medium"/>
                <a:ea typeface="Libre Franklin Medium"/>
                <a:cs typeface="Libre Franklin Medium"/>
                <a:sym typeface="Libre Franklin Medium"/>
              </a:defRPr>
            </a:lvl1pPr>
            <a:lvl2pPr marL="914400" lvl="1" indent="-381000" algn="l">
              <a:lnSpc>
                <a:spcPct val="100000"/>
              </a:lnSpc>
              <a:spcBef>
                <a:spcPts val="500"/>
              </a:spcBef>
              <a:spcAft>
                <a:spcPts val="0"/>
              </a:spcAft>
              <a:buClr>
                <a:schemeClr val="lt1"/>
              </a:buClr>
              <a:buSzPts val="2400"/>
              <a:buFont typeface="Libre Franklin Medium"/>
              <a:buChar char="−"/>
              <a:defRPr sz="2400">
                <a:latin typeface="Libre Franklin Medium"/>
                <a:ea typeface="Libre Franklin Medium"/>
                <a:cs typeface="Libre Franklin Medium"/>
                <a:sym typeface="Libre Franklin Medium"/>
              </a:defRPr>
            </a:lvl2pPr>
            <a:lvl3pPr marL="1371600" lvl="2" indent="-355600" algn="l">
              <a:lnSpc>
                <a:spcPct val="100000"/>
              </a:lnSpc>
              <a:spcBef>
                <a:spcPts val="500"/>
              </a:spcBef>
              <a:spcAft>
                <a:spcPts val="0"/>
              </a:spcAft>
              <a:buClr>
                <a:schemeClr val="lt1"/>
              </a:buClr>
              <a:buSzPts val="2000"/>
              <a:buChar char="•"/>
              <a:defRPr sz="2000">
                <a:latin typeface="Libre Franklin Medium"/>
                <a:ea typeface="Libre Franklin Medium"/>
                <a:cs typeface="Libre Franklin Medium"/>
                <a:sym typeface="Libre Franklin Medium"/>
              </a:defRPr>
            </a:lvl3pPr>
            <a:lvl4pPr marL="1828800" lvl="3" indent="-330200" algn="l">
              <a:lnSpc>
                <a:spcPct val="90000"/>
              </a:lnSpc>
              <a:spcBef>
                <a:spcPts val="500"/>
              </a:spcBef>
              <a:spcAft>
                <a:spcPts val="0"/>
              </a:spcAft>
              <a:buClr>
                <a:schemeClr val="lt1"/>
              </a:buClr>
              <a:buSzPts val="1600"/>
              <a:buChar char="•"/>
              <a:defRPr>
                <a:latin typeface="Libre Franklin Medium"/>
                <a:ea typeface="Libre Franklin Medium"/>
                <a:cs typeface="Libre Franklin Medium"/>
                <a:sym typeface="Libre Franklin Medium"/>
              </a:defRPr>
            </a:lvl4pPr>
            <a:lvl5pPr marL="2286000" lvl="4" indent="-330200" algn="l">
              <a:lnSpc>
                <a:spcPct val="90000"/>
              </a:lnSpc>
              <a:spcBef>
                <a:spcPts val="500"/>
              </a:spcBef>
              <a:spcAft>
                <a:spcPts val="0"/>
              </a:spcAft>
              <a:buClr>
                <a:schemeClr val="lt1"/>
              </a:buClr>
              <a:buSzPts val="1600"/>
              <a:buChar char="•"/>
              <a:defRPr>
                <a:latin typeface="Libre Franklin Medium"/>
                <a:ea typeface="Libre Franklin Medium"/>
                <a:cs typeface="Libre Franklin Medium"/>
                <a:sym typeface="Libre Franklin Medium"/>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Tree>
    <p:extLst>
      <p:ext uri="{BB962C8B-B14F-4D97-AF65-F5344CB8AC3E}">
        <p14:creationId xmlns:p14="http://schemas.microsoft.com/office/powerpoint/2010/main" val="355402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5/30/23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5/30/23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5/30/23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5/30/23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mailto:volunteer@nchrc.org" TargetMode="External"/><Relationship Id="rId2" Type="http://schemas.openxmlformats.org/officeDocument/2006/relationships/hyperlink" Target="mailto:reid@nchrc.org"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5FD84-5460-3B49-B37C-DD8BD17979E7}"/>
              </a:ext>
            </a:extLst>
          </p:cNvPr>
          <p:cNvSpPr>
            <a:spLocks noGrp="1"/>
          </p:cNvSpPr>
          <p:nvPr>
            <p:ph type="ctrTitle"/>
          </p:nvPr>
        </p:nvSpPr>
        <p:spPr/>
        <p:txBody>
          <a:bodyPr/>
          <a:lstStyle/>
          <a:p>
            <a:r>
              <a:rPr lang="en-US" dirty="0"/>
              <a:t>HARM REDUCTION </a:t>
            </a:r>
          </a:p>
        </p:txBody>
      </p:sp>
      <p:sp>
        <p:nvSpPr>
          <p:cNvPr id="3" name="Subtitle 2">
            <a:extLst>
              <a:ext uri="{FF2B5EF4-FFF2-40B4-BE49-F238E27FC236}">
                <a16:creationId xmlns:a16="http://schemas.microsoft.com/office/drawing/2014/main" id="{8BA1DDE5-B4CB-7E4D-B67E-320F84A2C2E1}"/>
              </a:ext>
            </a:extLst>
          </p:cNvPr>
          <p:cNvSpPr>
            <a:spLocks noGrp="1"/>
          </p:cNvSpPr>
          <p:nvPr>
            <p:ph type="subTitle" idx="1"/>
          </p:nvPr>
        </p:nvSpPr>
        <p:spPr/>
        <p:txBody>
          <a:bodyPr/>
          <a:lstStyle/>
          <a:p>
            <a:r>
              <a:rPr lang="en-US" dirty="0"/>
              <a:t>Reid Getty, Outreach Worker for NCHRC</a:t>
            </a:r>
          </a:p>
        </p:txBody>
      </p:sp>
    </p:spTree>
    <p:extLst>
      <p:ext uri="{BB962C8B-B14F-4D97-AF65-F5344CB8AC3E}">
        <p14:creationId xmlns:p14="http://schemas.microsoft.com/office/powerpoint/2010/main" val="2992014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B71964-FCC0-084E-8BDF-56DCF21BE4CA}"/>
              </a:ext>
            </a:extLst>
          </p:cNvPr>
          <p:cNvSpPr>
            <a:spLocks noGrp="1"/>
          </p:cNvSpPr>
          <p:nvPr>
            <p:ph type="title"/>
          </p:nvPr>
        </p:nvSpPr>
        <p:spPr>
          <a:xfrm>
            <a:off x="643467" y="643467"/>
            <a:ext cx="3363974" cy="1728044"/>
          </a:xfrm>
          <a:noFill/>
          <a:ln>
            <a:solidFill>
              <a:schemeClr val="bg1"/>
            </a:solidFill>
          </a:ln>
        </p:spPr>
        <p:txBody>
          <a:bodyPr wrap="square">
            <a:normAutofit/>
          </a:bodyPr>
          <a:lstStyle/>
          <a:p>
            <a:r>
              <a:rPr lang="en-US">
                <a:solidFill>
                  <a:schemeClr val="bg1"/>
                </a:solidFill>
              </a:rPr>
              <a:t>Naloxone</a:t>
            </a:r>
          </a:p>
        </p:txBody>
      </p:sp>
      <p:sp>
        <p:nvSpPr>
          <p:cNvPr id="3" name="Content Placeholder 2">
            <a:extLst>
              <a:ext uri="{FF2B5EF4-FFF2-40B4-BE49-F238E27FC236}">
                <a16:creationId xmlns:a16="http://schemas.microsoft.com/office/drawing/2014/main" id="{2C38505A-F3A2-6345-8A0D-FD40EE3BDBB5}"/>
              </a:ext>
            </a:extLst>
          </p:cNvPr>
          <p:cNvSpPr>
            <a:spLocks noGrp="1"/>
          </p:cNvSpPr>
          <p:nvPr>
            <p:ph idx="1"/>
          </p:nvPr>
        </p:nvSpPr>
        <p:spPr>
          <a:xfrm>
            <a:off x="643468" y="2638044"/>
            <a:ext cx="3363974" cy="3415622"/>
          </a:xfrm>
        </p:spPr>
        <p:txBody>
          <a:bodyPr>
            <a:normAutofit/>
          </a:bodyPr>
          <a:lstStyle/>
          <a:p>
            <a:r>
              <a:rPr lang="en-US" dirty="0">
                <a:solidFill>
                  <a:schemeClr val="bg1"/>
                </a:solidFill>
              </a:rPr>
              <a:t>Sternum Rub</a:t>
            </a:r>
          </a:p>
          <a:p>
            <a:r>
              <a:rPr lang="en-US" dirty="0">
                <a:solidFill>
                  <a:schemeClr val="bg1"/>
                </a:solidFill>
              </a:rPr>
              <a:t>Administer Naloxone</a:t>
            </a:r>
          </a:p>
          <a:p>
            <a:r>
              <a:rPr lang="en-US" dirty="0">
                <a:solidFill>
                  <a:schemeClr val="bg1"/>
                </a:solidFill>
              </a:rPr>
              <a:t>Call 911</a:t>
            </a:r>
          </a:p>
          <a:p>
            <a:r>
              <a:rPr lang="en-US" dirty="0">
                <a:solidFill>
                  <a:schemeClr val="bg1"/>
                </a:solidFill>
              </a:rPr>
              <a:t>Rescue Breathing</a:t>
            </a:r>
          </a:p>
          <a:p>
            <a:r>
              <a:rPr lang="en-US" dirty="0">
                <a:solidFill>
                  <a:schemeClr val="bg1"/>
                </a:solidFill>
              </a:rPr>
              <a:t>Next Dose </a:t>
            </a:r>
          </a:p>
          <a:p>
            <a:r>
              <a:rPr lang="en-US" dirty="0">
                <a:solidFill>
                  <a:schemeClr val="bg1"/>
                </a:solidFill>
              </a:rPr>
              <a:t>Stay for Hours if no ER</a:t>
            </a:r>
          </a:p>
          <a:p>
            <a:pPr marL="0" indent="0">
              <a:buNone/>
            </a:pPr>
            <a:br>
              <a:rPr lang="en-US" dirty="0">
                <a:solidFill>
                  <a:schemeClr val="bg1"/>
                </a:solidFill>
              </a:rPr>
            </a:br>
            <a:br>
              <a:rPr lang="en-US" dirty="0">
                <a:solidFill>
                  <a:schemeClr val="bg1"/>
                </a:solidFill>
              </a:rPr>
            </a:br>
            <a:endParaRPr lang="en-US" dirty="0">
              <a:solidFill>
                <a:schemeClr val="bg1"/>
              </a:solidFill>
            </a:endParaRPr>
          </a:p>
        </p:txBody>
      </p:sp>
      <p:pic>
        <p:nvPicPr>
          <p:cNvPr id="5" name="Picture 4" descr="A picture containing diagram&#10;&#10;Description automatically generated">
            <a:extLst>
              <a:ext uri="{FF2B5EF4-FFF2-40B4-BE49-F238E27FC236}">
                <a16:creationId xmlns:a16="http://schemas.microsoft.com/office/drawing/2014/main" id="{CB62E8B8-399F-EC48-AAC4-4BF2BBA46332}"/>
              </a:ext>
            </a:extLst>
          </p:cNvPr>
          <p:cNvPicPr>
            <a:picLocks noChangeAspect="1"/>
          </p:cNvPicPr>
          <p:nvPr/>
        </p:nvPicPr>
        <p:blipFill>
          <a:blip r:embed="rId2"/>
          <a:stretch>
            <a:fillRect/>
          </a:stretch>
        </p:blipFill>
        <p:spPr>
          <a:xfrm>
            <a:off x="5297763" y="1227231"/>
            <a:ext cx="6250769" cy="4242671"/>
          </a:xfrm>
          <a:prstGeom prst="rect">
            <a:avLst/>
          </a:prstGeom>
        </p:spPr>
      </p:pic>
    </p:spTree>
    <p:extLst>
      <p:ext uri="{BB962C8B-B14F-4D97-AF65-F5344CB8AC3E}">
        <p14:creationId xmlns:p14="http://schemas.microsoft.com/office/powerpoint/2010/main" val="2440739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F0AF17-D04A-A147-B58E-B97BF9216A71}"/>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Calling 911</a:t>
            </a:r>
          </a:p>
        </p:txBody>
      </p:sp>
      <p:sp>
        <p:nvSpPr>
          <p:cNvPr id="3" name="Content Placeholder 2">
            <a:extLst>
              <a:ext uri="{FF2B5EF4-FFF2-40B4-BE49-F238E27FC236}">
                <a16:creationId xmlns:a16="http://schemas.microsoft.com/office/drawing/2014/main" id="{0B1B2E2B-90DF-5B4C-A6A6-5075701DE000}"/>
              </a:ext>
            </a:extLst>
          </p:cNvPr>
          <p:cNvSpPr>
            <a:spLocks noGrp="1"/>
          </p:cNvSpPr>
          <p:nvPr>
            <p:ph idx="1"/>
          </p:nvPr>
        </p:nvSpPr>
        <p:spPr>
          <a:xfrm>
            <a:off x="5591695" y="1402080"/>
            <a:ext cx="5320696" cy="4053840"/>
          </a:xfrm>
        </p:spPr>
        <p:txBody>
          <a:bodyPr anchor="ctr">
            <a:normAutofit/>
          </a:bodyPr>
          <a:lstStyle/>
          <a:p>
            <a:r>
              <a:rPr lang="en-US" dirty="0"/>
              <a:t>Call 911</a:t>
            </a:r>
          </a:p>
          <a:p>
            <a:pPr fontAlgn="base"/>
            <a:r>
              <a:rPr lang="en-US" dirty="0"/>
              <a:t>Clearly state address</a:t>
            </a:r>
          </a:p>
          <a:p>
            <a:pPr fontAlgn="base"/>
            <a:r>
              <a:rPr lang="en-US" dirty="0"/>
              <a:t>Tell the operator that the person is not breathing</a:t>
            </a:r>
          </a:p>
          <a:p>
            <a:pPr fontAlgn="base"/>
            <a:r>
              <a:rPr lang="en-US" dirty="0"/>
              <a:t>North Carolina’s 911 Good Samaritan Law will protect you from prosecution for some drug offenses if you call 911 to report an overdose</a:t>
            </a:r>
          </a:p>
          <a:p>
            <a:br>
              <a:rPr lang="en-US" dirty="0"/>
            </a:br>
            <a:br>
              <a:rPr lang="en-US" dirty="0"/>
            </a:br>
            <a:endParaRPr lang="en-US" dirty="0"/>
          </a:p>
        </p:txBody>
      </p:sp>
    </p:spTree>
    <p:extLst>
      <p:ext uri="{BB962C8B-B14F-4D97-AF65-F5344CB8AC3E}">
        <p14:creationId xmlns:p14="http://schemas.microsoft.com/office/powerpoint/2010/main" val="1588651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B58CF-CC98-B84F-AED7-D064A2F70742}"/>
              </a:ext>
            </a:extLst>
          </p:cNvPr>
          <p:cNvSpPr>
            <a:spLocks noGrp="1"/>
          </p:cNvSpPr>
          <p:nvPr>
            <p:ph type="title"/>
          </p:nvPr>
        </p:nvSpPr>
        <p:spPr>
          <a:xfrm>
            <a:off x="2231136" y="370999"/>
            <a:ext cx="7729728" cy="1188720"/>
          </a:xfrm>
        </p:spPr>
        <p:txBody>
          <a:bodyPr/>
          <a:lstStyle/>
          <a:p>
            <a:r>
              <a:rPr lang="en-US" dirty="0"/>
              <a:t>Current Good Sam</a:t>
            </a:r>
          </a:p>
        </p:txBody>
      </p:sp>
      <p:pic>
        <p:nvPicPr>
          <p:cNvPr id="5" name="Content Placeholder 4">
            <a:extLst>
              <a:ext uri="{FF2B5EF4-FFF2-40B4-BE49-F238E27FC236}">
                <a16:creationId xmlns:a16="http://schemas.microsoft.com/office/drawing/2014/main" id="{272A0A2B-0549-4645-A0F8-B298E26A4D17}"/>
              </a:ext>
            </a:extLst>
          </p:cNvPr>
          <p:cNvPicPr>
            <a:picLocks noGrp="1" noChangeAspect="1"/>
          </p:cNvPicPr>
          <p:nvPr>
            <p:ph idx="1"/>
          </p:nvPr>
        </p:nvPicPr>
        <p:blipFill>
          <a:blip r:embed="rId2"/>
          <a:stretch>
            <a:fillRect/>
          </a:stretch>
        </p:blipFill>
        <p:spPr>
          <a:xfrm>
            <a:off x="157162" y="1943100"/>
            <a:ext cx="5805766" cy="4486275"/>
          </a:xfrm>
        </p:spPr>
      </p:pic>
      <p:pic>
        <p:nvPicPr>
          <p:cNvPr id="7" name="Picture 6">
            <a:extLst>
              <a:ext uri="{FF2B5EF4-FFF2-40B4-BE49-F238E27FC236}">
                <a16:creationId xmlns:a16="http://schemas.microsoft.com/office/drawing/2014/main" id="{41F3D4E7-BF0A-E645-AF35-476744661888}"/>
              </a:ext>
            </a:extLst>
          </p:cNvPr>
          <p:cNvPicPr>
            <a:picLocks noChangeAspect="1"/>
          </p:cNvPicPr>
          <p:nvPr/>
        </p:nvPicPr>
        <p:blipFill>
          <a:blip r:embed="rId3"/>
          <a:stretch>
            <a:fillRect/>
          </a:stretch>
        </p:blipFill>
        <p:spPr>
          <a:xfrm>
            <a:off x="6229070" y="1943100"/>
            <a:ext cx="5805768" cy="4486275"/>
          </a:xfrm>
          <a:prstGeom prst="rect">
            <a:avLst/>
          </a:prstGeom>
        </p:spPr>
      </p:pic>
    </p:spTree>
    <p:extLst>
      <p:ext uri="{BB962C8B-B14F-4D97-AF65-F5344CB8AC3E}">
        <p14:creationId xmlns:p14="http://schemas.microsoft.com/office/powerpoint/2010/main" val="2782383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7" name="Rectangle 72">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5886F5C3-9C18-524E-9EEB-0842CCE5D256}"/>
              </a:ext>
            </a:extLst>
          </p:cNvPr>
          <p:cNvSpPr>
            <a:spLocks noGrp="1"/>
          </p:cNvSpPr>
          <p:nvPr>
            <p:ph type="title"/>
          </p:nvPr>
        </p:nvSpPr>
        <p:spPr>
          <a:xfrm>
            <a:off x="643467" y="643467"/>
            <a:ext cx="3363974" cy="1728044"/>
          </a:xfrm>
          <a:noFill/>
          <a:ln>
            <a:solidFill>
              <a:schemeClr val="bg1"/>
            </a:solidFill>
          </a:ln>
        </p:spPr>
        <p:txBody>
          <a:bodyPr vert="horz" wrap="square" lIns="182880" tIns="182880" rIns="182880" bIns="182880" rtlCol="0" anchor="ctr">
            <a:normAutofit/>
          </a:bodyPr>
          <a:lstStyle/>
          <a:p>
            <a:r>
              <a:rPr lang="en-US" sz="2800">
                <a:solidFill>
                  <a:schemeClr val="bg1"/>
                </a:solidFill>
              </a:rPr>
              <a:t>Protections</a:t>
            </a:r>
          </a:p>
        </p:txBody>
      </p:sp>
      <p:sp>
        <p:nvSpPr>
          <p:cNvPr id="11" name="Text Placeholder 10">
            <a:extLst>
              <a:ext uri="{FF2B5EF4-FFF2-40B4-BE49-F238E27FC236}">
                <a16:creationId xmlns:a16="http://schemas.microsoft.com/office/drawing/2014/main" id="{AE87DA52-4736-F249-A998-BE56039BC327}"/>
              </a:ext>
            </a:extLst>
          </p:cNvPr>
          <p:cNvSpPr>
            <a:spLocks noGrp="1"/>
          </p:cNvSpPr>
          <p:nvPr>
            <p:ph type="body" sz="half" idx="2"/>
          </p:nvPr>
        </p:nvSpPr>
        <p:spPr>
          <a:xfrm>
            <a:off x="643468" y="2638044"/>
            <a:ext cx="3363974" cy="3415622"/>
          </a:xfrm>
        </p:spPr>
        <p:txBody>
          <a:bodyPr vert="horz" lIns="91440" tIns="45720" rIns="91440" bIns="45720" rtlCol="0">
            <a:normAutofit/>
          </a:bodyPr>
          <a:lstStyle/>
          <a:p>
            <a:pPr indent="-228600" algn="l">
              <a:buFont typeface="Arial" panose="020B0604020202020204" pitchFamily="34" charset="0"/>
              <a:buChar char="•"/>
            </a:pPr>
            <a:r>
              <a:rPr lang="en-US" b="1">
                <a:solidFill>
                  <a:schemeClr val="bg1"/>
                </a:solidFill>
              </a:rPr>
              <a:t>Under G.S. 90-113.27, which legalized syringe service programs in July 2016, participants cannot be charged or prosecuted for items obtained from or returned to an exchange or for drug residue in those items provided they present written verification to an officer that the items were obtained from an exchange</a:t>
            </a:r>
          </a:p>
          <a:p>
            <a:pPr indent="-228600" algn="l">
              <a:buFont typeface="Arial" panose="020B0604020202020204" pitchFamily="34" charset="0"/>
              <a:buChar char="•"/>
            </a:pPr>
            <a:endParaRPr lang="en-US">
              <a:solidFill>
                <a:schemeClr val="bg1"/>
              </a:solidFill>
            </a:endParaRPr>
          </a:p>
        </p:txBody>
      </p:sp>
      <p:pic>
        <p:nvPicPr>
          <p:cNvPr id="3074" name="Picture 2">
            <a:extLst>
              <a:ext uri="{FF2B5EF4-FFF2-40B4-BE49-F238E27FC236}">
                <a16:creationId xmlns:a16="http://schemas.microsoft.com/office/drawing/2014/main" id="{8575BC49-A690-BB48-A7A0-077E68033A5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297763" y="1004528"/>
            <a:ext cx="6250769" cy="4153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242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AF4258E-0263-C048-98D5-98F32F220A69}"/>
              </a:ext>
            </a:extLst>
          </p:cNvPr>
          <p:cNvSpPr>
            <a:spLocks noGrp="1"/>
          </p:cNvSpPr>
          <p:nvPr>
            <p:ph type="body" idx="1"/>
          </p:nvPr>
        </p:nvSpPr>
        <p:spPr/>
        <p:txBody>
          <a:bodyPr/>
          <a:lstStyle/>
          <a:p>
            <a:r>
              <a:rPr lang="en-US" dirty="0"/>
              <a:t>Psychological	</a:t>
            </a:r>
          </a:p>
        </p:txBody>
      </p:sp>
      <p:sp>
        <p:nvSpPr>
          <p:cNvPr id="4" name="Content Placeholder 3">
            <a:extLst>
              <a:ext uri="{FF2B5EF4-FFF2-40B4-BE49-F238E27FC236}">
                <a16:creationId xmlns:a16="http://schemas.microsoft.com/office/drawing/2014/main" id="{0838C6E9-8A11-9D48-98BB-7C25FA1CDF63}"/>
              </a:ext>
            </a:extLst>
          </p:cNvPr>
          <p:cNvSpPr>
            <a:spLocks noGrp="1"/>
          </p:cNvSpPr>
          <p:nvPr>
            <p:ph sz="half" idx="2"/>
          </p:nvPr>
        </p:nvSpPr>
        <p:spPr/>
        <p:txBody>
          <a:bodyPr numCol="2">
            <a:noAutofit/>
          </a:bodyPr>
          <a:lstStyle/>
          <a:p>
            <a:r>
              <a:rPr lang="en-US" sz="1100" dirty="0"/>
              <a:t>Extreme anxiety</a:t>
            </a:r>
          </a:p>
          <a:p>
            <a:r>
              <a:rPr lang="en-US" sz="1100" dirty="0"/>
              <a:t>Panic</a:t>
            </a:r>
          </a:p>
          <a:p>
            <a:r>
              <a:rPr lang="en-US" sz="1100" dirty="0"/>
              <a:t>Extreme paranoia</a:t>
            </a:r>
          </a:p>
          <a:p>
            <a:r>
              <a:rPr lang="en-US" sz="1100" dirty="0"/>
              <a:t>Hallucinations</a:t>
            </a:r>
          </a:p>
          <a:p>
            <a:r>
              <a:rPr lang="en-US" sz="1100" dirty="0"/>
              <a:t>Extreme agitation</a:t>
            </a:r>
          </a:p>
          <a:p>
            <a:r>
              <a:rPr lang="en-US" sz="1100" dirty="0"/>
              <a:t>Increased aggressiveness</a:t>
            </a:r>
          </a:p>
          <a:p>
            <a:r>
              <a:rPr lang="en-US" sz="1100" dirty="0"/>
              <a:t>Agitation, restlessness,</a:t>
            </a:r>
          </a:p>
          <a:p>
            <a:r>
              <a:rPr lang="en-US" sz="1100" dirty="0"/>
              <a:t>Irritability</a:t>
            </a:r>
          </a:p>
          <a:p>
            <a:pPr marL="0" indent="0">
              <a:buNone/>
            </a:pPr>
            <a:endParaRPr lang="en-US" sz="1100" dirty="0"/>
          </a:p>
          <a:p>
            <a:r>
              <a:rPr lang="en-US" sz="1100" dirty="0"/>
              <a:t>Hypervigilance (being super</a:t>
            </a:r>
          </a:p>
          <a:p>
            <a:pPr marL="0" indent="0">
              <a:buNone/>
            </a:pPr>
            <a:r>
              <a:rPr lang="en-US" sz="1100" dirty="0"/>
              <a:t>aware of your environment,</a:t>
            </a:r>
          </a:p>
          <a:p>
            <a:pPr marL="0" indent="0">
              <a:buNone/>
            </a:pPr>
            <a:r>
              <a:rPr lang="en-US" sz="1100" dirty="0"/>
              <a:t>sounds, people, etc.)</a:t>
            </a:r>
          </a:p>
          <a:p>
            <a:r>
              <a:rPr lang="en-US" sz="1100" dirty="0"/>
              <a:t>Enhanced sensory awareness</a:t>
            </a:r>
          </a:p>
          <a:p>
            <a:r>
              <a:rPr lang="en-US" sz="1100" dirty="0"/>
              <a:t>Suspiciousness</a:t>
            </a:r>
          </a:p>
        </p:txBody>
      </p:sp>
      <p:sp>
        <p:nvSpPr>
          <p:cNvPr id="5" name="Content Placeholder 4">
            <a:extLst>
              <a:ext uri="{FF2B5EF4-FFF2-40B4-BE49-F238E27FC236}">
                <a16:creationId xmlns:a16="http://schemas.microsoft.com/office/drawing/2014/main" id="{4EF3CDDA-B692-B64F-91D8-A5E6C213F26A}"/>
              </a:ext>
            </a:extLst>
          </p:cNvPr>
          <p:cNvSpPr>
            <a:spLocks noGrp="1"/>
          </p:cNvSpPr>
          <p:nvPr>
            <p:ph sz="quarter" idx="4"/>
          </p:nvPr>
        </p:nvSpPr>
        <p:spPr/>
        <p:txBody>
          <a:bodyPr numCol="2">
            <a:normAutofit fontScale="47500" lnSpcReduction="20000"/>
          </a:bodyPr>
          <a:lstStyle/>
          <a:p>
            <a:r>
              <a:rPr lang="en-US" dirty="0"/>
              <a:t>Nausea and/or vomiting</a:t>
            </a:r>
          </a:p>
          <a:p>
            <a:r>
              <a:rPr lang="en-US" dirty="0"/>
              <a:t>Falling asleep/passing out</a:t>
            </a:r>
          </a:p>
          <a:p>
            <a:pPr marL="0" indent="0">
              <a:buNone/>
            </a:pPr>
            <a:r>
              <a:rPr lang="en-US" dirty="0"/>
              <a:t>        (but still breathing)</a:t>
            </a:r>
          </a:p>
          <a:p>
            <a:r>
              <a:rPr lang="en-US" dirty="0"/>
              <a:t>Chest pain or a tightening in</a:t>
            </a:r>
          </a:p>
          <a:p>
            <a:pPr marL="0" indent="0">
              <a:buNone/>
            </a:pPr>
            <a:r>
              <a:rPr lang="en-US" dirty="0"/>
              <a:t>       the chest</a:t>
            </a:r>
          </a:p>
          <a:p>
            <a:r>
              <a:rPr lang="en-US" dirty="0"/>
              <a:t>High temperature/sweating</a:t>
            </a:r>
          </a:p>
          <a:p>
            <a:pPr marL="0" indent="0">
              <a:buNone/>
            </a:pPr>
            <a:r>
              <a:rPr lang="en-US" dirty="0"/>
              <a:t>        profusely, often with chills</a:t>
            </a:r>
          </a:p>
          <a:p>
            <a:r>
              <a:rPr lang="en-US" dirty="0"/>
              <a:t> Fast heart rate, racing pulse</a:t>
            </a:r>
          </a:p>
          <a:p>
            <a:r>
              <a:rPr lang="en-US" dirty="0"/>
              <a:t>Irregular breathing or</a:t>
            </a:r>
          </a:p>
          <a:p>
            <a:pPr marL="0" indent="0">
              <a:buNone/>
            </a:pPr>
            <a:r>
              <a:rPr lang="en-US" dirty="0"/>
              <a:t>          shortness of breath</a:t>
            </a:r>
          </a:p>
          <a:p>
            <a:r>
              <a:rPr lang="en-US" dirty="0"/>
              <a:t> Seizure/convulsions</a:t>
            </a:r>
          </a:p>
          <a:p>
            <a:r>
              <a:rPr lang="en-US" dirty="0"/>
              <a:t>Stroke</a:t>
            </a:r>
          </a:p>
          <a:p>
            <a:r>
              <a:rPr lang="en-US" dirty="0"/>
              <a:t>Limb jerking or rigidity</a:t>
            </a:r>
          </a:p>
          <a:p>
            <a:r>
              <a:rPr lang="en-US" dirty="0"/>
              <a:t>Feeling paralyzed but you are</a:t>
            </a:r>
          </a:p>
          <a:p>
            <a:pPr marL="0" indent="0">
              <a:buNone/>
            </a:pPr>
            <a:r>
              <a:rPr lang="en-US" dirty="0"/>
              <a:t>       awake</a:t>
            </a:r>
          </a:p>
          <a:p>
            <a:r>
              <a:rPr lang="en-US" dirty="0"/>
              <a:t>Severe headache</a:t>
            </a:r>
          </a:p>
          <a:p>
            <a:r>
              <a:rPr lang="en-US" dirty="0"/>
              <a:t>Hypertension (elevated blood</a:t>
            </a:r>
          </a:p>
          <a:p>
            <a:pPr marL="0" indent="0">
              <a:buNone/>
            </a:pPr>
            <a:r>
              <a:rPr lang="en-US" dirty="0"/>
              <a:t>        pressure)</a:t>
            </a:r>
          </a:p>
          <a:p>
            <a:r>
              <a:rPr lang="en-US" dirty="0"/>
              <a:t>Teeth grinding</a:t>
            </a:r>
          </a:p>
          <a:p>
            <a:r>
              <a:rPr lang="en-US" dirty="0"/>
              <a:t>Insomnia or decreased need</a:t>
            </a:r>
          </a:p>
          <a:p>
            <a:pPr marL="0" indent="0">
              <a:buNone/>
            </a:pPr>
            <a:r>
              <a:rPr lang="en-US" dirty="0"/>
              <a:t>        or sleep</a:t>
            </a:r>
          </a:p>
          <a:p>
            <a:r>
              <a:rPr lang="en-US" dirty="0"/>
              <a:t>Tremors</a:t>
            </a:r>
          </a:p>
        </p:txBody>
      </p:sp>
      <p:sp>
        <p:nvSpPr>
          <p:cNvPr id="7" name="Text Placeholder 6">
            <a:extLst>
              <a:ext uri="{FF2B5EF4-FFF2-40B4-BE49-F238E27FC236}">
                <a16:creationId xmlns:a16="http://schemas.microsoft.com/office/drawing/2014/main" id="{EEA346A2-794F-3A41-AD73-75353D3CD267}"/>
              </a:ext>
            </a:extLst>
          </p:cNvPr>
          <p:cNvSpPr>
            <a:spLocks noGrp="1"/>
          </p:cNvSpPr>
          <p:nvPr>
            <p:ph type="body" sz="quarter" idx="13"/>
          </p:nvPr>
        </p:nvSpPr>
        <p:spPr/>
        <p:txBody>
          <a:bodyPr/>
          <a:lstStyle/>
          <a:p>
            <a:r>
              <a:rPr lang="en-US" dirty="0"/>
              <a:t>Physical	</a:t>
            </a:r>
          </a:p>
        </p:txBody>
      </p:sp>
      <p:sp>
        <p:nvSpPr>
          <p:cNvPr id="2" name="Title 1">
            <a:extLst>
              <a:ext uri="{FF2B5EF4-FFF2-40B4-BE49-F238E27FC236}">
                <a16:creationId xmlns:a16="http://schemas.microsoft.com/office/drawing/2014/main" id="{684F15AC-32AA-4F48-9D41-E7212BD0DBB8}"/>
              </a:ext>
            </a:extLst>
          </p:cNvPr>
          <p:cNvSpPr>
            <a:spLocks noGrp="1"/>
          </p:cNvSpPr>
          <p:nvPr>
            <p:ph type="title"/>
          </p:nvPr>
        </p:nvSpPr>
        <p:spPr/>
        <p:txBody>
          <a:bodyPr/>
          <a:lstStyle/>
          <a:p>
            <a:r>
              <a:rPr lang="en-US" dirty="0"/>
              <a:t>Overamping</a:t>
            </a:r>
          </a:p>
        </p:txBody>
      </p:sp>
    </p:spTree>
    <p:extLst>
      <p:ext uri="{BB962C8B-B14F-4D97-AF65-F5344CB8AC3E}">
        <p14:creationId xmlns:p14="http://schemas.microsoft.com/office/powerpoint/2010/main" val="3223552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A6E88CE7-EB8E-E141-B759-2388EA91A0F4}"/>
              </a:ext>
            </a:extLst>
          </p:cNvPr>
          <p:cNvSpPr>
            <a:spLocks noGrp="1"/>
          </p:cNvSpPr>
          <p:nvPr>
            <p:ph type="body" idx="1"/>
          </p:nvPr>
        </p:nvSpPr>
        <p:spPr/>
        <p:txBody>
          <a:bodyPr/>
          <a:lstStyle/>
          <a:p>
            <a:r>
              <a:rPr lang="en-US" dirty="0"/>
              <a:t>Opiates</a:t>
            </a:r>
          </a:p>
        </p:txBody>
      </p:sp>
      <p:sp>
        <p:nvSpPr>
          <p:cNvPr id="7" name="Content Placeholder 6">
            <a:extLst>
              <a:ext uri="{FF2B5EF4-FFF2-40B4-BE49-F238E27FC236}">
                <a16:creationId xmlns:a16="http://schemas.microsoft.com/office/drawing/2014/main" id="{502AB8F2-B01C-C14F-8003-2322986BD592}"/>
              </a:ext>
            </a:extLst>
          </p:cNvPr>
          <p:cNvSpPr>
            <a:spLocks noGrp="1"/>
          </p:cNvSpPr>
          <p:nvPr>
            <p:ph sz="half" idx="2"/>
          </p:nvPr>
        </p:nvSpPr>
        <p:spPr/>
        <p:txBody>
          <a:bodyPr>
            <a:normAutofit lnSpcReduction="10000"/>
          </a:bodyPr>
          <a:lstStyle/>
          <a:p>
            <a:r>
              <a:rPr lang="en-US" dirty="0"/>
              <a:t>Testing drugs</a:t>
            </a:r>
          </a:p>
          <a:p>
            <a:r>
              <a:rPr lang="en-US" dirty="0"/>
              <a:t>Tester shot/</a:t>
            </a:r>
            <a:r>
              <a:rPr lang="en-US" dirty="0" err="1"/>
              <a:t>etc</a:t>
            </a:r>
            <a:endParaRPr lang="en-US" dirty="0"/>
          </a:p>
          <a:p>
            <a:r>
              <a:rPr lang="en-US" dirty="0"/>
              <a:t>Go Slow</a:t>
            </a:r>
          </a:p>
          <a:p>
            <a:r>
              <a:rPr lang="en-US" dirty="0"/>
              <a:t>Hydrated, fed, safe</a:t>
            </a:r>
          </a:p>
          <a:p>
            <a:r>
              <a:rPr lang="en-US" dirty="0"/>
              <a:t>Know Tolerance</a:t>
            </a:r>
          </a:p>
          <a:p>
            <a:r>
              <a:rPr lang="en-US" dirty="0"/>
              <a:t>ROI</a:t>
            </a:r>
          </a:p>
          <a:p>
            <a:r>
              <a:rPr lang="en-US" dirty="0"/>
              <a:t>Health Risks known</a:t>
            </a:r>
          </a:p>
        </p:txBody>
      </p:sp>
      <p:sp>
        <p:nvSpPr>
          <p:cNvPr id="9" name="Content Placeholder 8">
            <a:extLst>
              <a:ext uri="{FF2B5EF4-FFF2-40B4-BE49-F238E27FC236}">
                <a16:creationId xmlns:a16="http://schemas.microsoft.com/office/drawing/2014/main" id="{E19F1F03-6074-9F48-9557-A6938D439F5E}"/>
              </a:ext>
            </a:extLst>
          </p:cNvPr>
          <p:cNvSpPr>
            <a:spLocks noGrp="1"/>
          </p:cNvSpPr>
          <p:nvPr>
            <p:ph sz="quarter" idx="4"/>
          </p:nvPr>
        </p:nvSpPr>
        <p:spPr/>
        <p:txBody>
          <a:bodyPr>
            <a:normAutofit lnSpcReduction="10000"/>
          </a:bodyPr>
          <a:lstStyle/>
          <a:p>
            <a:r>
              <a:rPr lang="en-US" dirty="0"/>
              <a:t>Hydrated</a:t>
            </a:r>
          </a:p>
          <a:p>
            <a:r>
              <a:rPr lang="en-US" dirty="0"/>
              <a:t>Fed</a:t>
            </a:r>
          </a:p>
          <a:p>
            <a:r>
              <a:rPr lang="en-US" dirty="0"/>
              <a:t>Sleep</a:t>
            </a:r>
          </a:p>
          <a:p>
            <a:r>
              <a:rPr lang="en-US" dirty="0"/>
              <a:t>Testing drugs</a:t>
            </a:r>
          </a:p>
          <a:p>
            <a:r>
              <a:rPr lang="en-US" dirty="0"/>
              <a:t>Safe </a:t>
            </a:r>
          </a:p>
          <a:p>
            <a:r>
              <a:rPr lang="en-US" dirty="0"/>
              <a:t>Health Risks known </a:t>
            </a:r>
          </a:p>
          <a:p>
            <a:r>
              <a:rPr lang="en-US" dirty="0"/>
              <a:t>ROI</a:t>
            </a:r>
          </a:p>
        </p:txBody>
      </p:sp>
      <p:sp>
        <p:nvSpPr>
          <p:cNvPr id="10" name="Text Placeholder 9">
            <a:extLst>
              <a:ext uri="{FF2B5EF4-FFF2-40B4-BE49-F238E27FC236}">
                <a16:creationId xmlns:a16="http://schemas.microsoft.com/office/drawing/2014/main" id="{A743F5B9-117B-B942-B842-3451191AE14C}"/>
              </a:ext>
            </a:extLst>
          </p:cNvPr>
          <p:cNvSpPr>
            <a:spLocks noGrp="1"/>
          </p:cNvSpPr>
          <p:nvPr>
            <p:ph type="body" sz="quarter" idx="13"/>
          </p:nvPr>
        </p:nvSpPr>
        <p:spPr/>
        <p:txBody>
          <a:bodyPr/>
          <a:lstStyle/>
          <a:p>
            <a:r>
              <a:rPr lang="en-US" dirty="0"/>
              <a:t>Stimulants</a:t>
            </a:r>
          </a:p>
        </p:txBody>
      </p:sp>
      <p:sp>
        <p:nvSpPr>
          <p:cNvPr id="6" name="Title 5">
            <a:extLst>
              <a:ext uri="{FF2B5EF4-FFF2-40B4-BE49-F238E27FC236}">
                <a16:creationId xmlns:a16="http://schemas.microsoft.com/office/drawing/2014/main" id="{C1AE61C1-71E0-9F4D-B740-6C95129F64D7}"/>
              </a:ext>
            </a:extLst>
          </p:cNvPr>
          <p:cNvSpPr>
            <a:spLocks noGrp="1"/>
          </p:cNvSpPr>
          <p:nvPr>
            <p:ph type="title"/>
          </p:nvPr>
        </p:nvSpPr>
        <p:spPr/>
        <p:txBody>
          <a:bodyPr/>
          <a:lstStyle/>
          <a:p>
            <a:r>
              <a:rPr lang="en-US" dirty="0"/>
              <a:t>Preventing Overdose/Amp</a:t>
            </a:r>
          </a:p>
        </p:txBody>
      </p:sp>
    </p:spTree>
    <p:extLst>
      <p:ext uri="{BB962C8B-B14F-4D97-AF65-F5344CB8AC3E}">
        <p14:creationId xmlns:p14="http://schemas.microsoft.com/office/powerpoint/2010/main" val="4093036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07052F-B9DD-0742-9AC7-37F78C867DD6}"/>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Other People’s Needles and PPE</a:t>
            </a:r>
          </a:p>
        </p:txBody>
      </p:sp>
      <p:sp>
        <p:nvSpPr>
          <p:cNvPr id="3" name="Content Placeholder 2">
            <a:extLst>
              <a:ext uri="{FF2B5EF4-FFF2-40B4-BE49-F238E27FC236}">
                <a16:creationId xmlns:a16="http://schemas.microsoft.com/office/drawing/2014/main" id="{9762F288-53D1-4E4B-AD81-C29DE49AE20A}"/>
              </a:ext>
            </a:extLst>
          </p:cNvPr>
          <p:cNvSpPr>
            <a:spLocks noGrp="1"/>
          </p:cNvSpPr>
          <p:nvPr>
            <p:ph idx="1"/>
          </p:nvPr>
        </p:nvSpPr>
        <p:spPr>
          <a:xfrm>
            <a:off x="5591695" y="835573"/>
            <a:ext cx="5320696" cy="5596758"/>
          </a:xfrm>
        </p:spPr>
        <p:txBody>
          <a:bodyPr anchor="ctr">
            <a:normAutofit/>
          </a:bodyPr>
          <a:lstStyle/>
          <a:p>
            <a:pPr fontAlgn="base">
              <a:lnSpc>
                <a:spcPct val="90000"/>
              </a:lnSpc>
            </a:pPr>
            <a:r>
              <a:rPr lang="en-US" sz="1600" dirty="0"/>
              <a:t>Do not let container get too full.</a:t>
            </a:r>
          </a:p>
          <a:p>
            <a:pPr fontAlgn="base">
              <a:lnSpc>
                <a:spcPct val="90000"/>
              </a:lnSpc>
            </a:pPr>
            <a:r>
              <a:rPr lang="en-US" sz="1600" dirty="0"/>
              <a:t>Do not recap the needle.</a:t>
            </a:r>
          </a:p>
          <a:p>
            <a:pPr fontAlgn="base">
              <a:lnSpc>
                <a:spcPct val="90000"/>
              </a:lnSpc>
            </a:pPr>
            <a:r>
              <a:rPr lang="en-US" sz="1600" dirty="0"/>
              <a:t>Do not touch the needle.</a:t>
            </a:r>
          </a:p>
          <a:p>
            <a:pPr fontAlgn="base">
              <a:lnSpc>
                <a:spcPct val="90000"/>
              </a:lnSpc>
            </a:pPr>
            <a:r>
              <a:rPr lang="en-US" sz="1600" dirty="0"/>
              <a:t>Do not bend or break off the needle.</a:t>
            </a:r>
          </a:p>
          <a:p>
            <a:pPr fontAlgn="base">
              <a:lnSpc>
                <a:spcPct val="90000"/>
              </a:lnSpc>
            </a:pPr>
            <a:r>
              <a:rPr lang="en-US" sz="1600" dirty="0"/>
              <a:t>Do not take the needle off of the syringe.</a:t>
            </a:r>
          </a:p>
          <a:p>
            <a:pPr fontAlgn="base">
              <a:lnSpc>
                <a:spcPct val="90000"/>
              </a:lnSpc>
            </a:pPr>
            <a:r>
              <a:rPr lang="en-US" sz="1600" dirty="0"/>
              <a:t>Do not remove needles from sharps container </a:t>
            </a:r>
          </a:p>
          <a:p>
            <a:pPr fontAlgn="base">
              <a:lnSpc>
                <a:spcPct val="90000"/>
              </a:lnSpc>
            </a:pPr>
            <a:r>
              <a:rPr lang="en-US" sz="1600" dirty="0"/>
              <a:t>Do not put your hand in the sharps container EVER.</a:t>
            </a:r>
          </a:p>
          <a:p>
            <a:pPr>
              <a:lnSpc>
                <a:spcPct val="90000"/>
              </a:lnSpc>
            </a:pPr>
            <a:r>
              <a:rPr lang="en-US" sz="1600" dirty="0"/>
              <a:t>When disposing of needles found outside, in unsafe places, of unknown origin, or returned for SSP purposes, it is important to handle the containers safely. </a:t>
            </a:r>
          </a:p>
          <a:p>
            <a:pPr>
              <a:lnSpc>
                <a:spcPct val="90000"/>
              </a:lnSpc>
            </a:pPr>
            <a:r>
              <a:rPr lang="en-US" sz="1600" dirty="0">
                <a:highlight>
                  <a:srgbClr val="FFFF00"/>
                </a:highlight>
              </a:rPr>
              <a:t>Gloves, tongs or grabbers, and safe disposal containers should be always available, as well as bleach disinfectant for cleaning. </a:t>
            </a:r>
          </a:p>
          <a:p>
            <a:pPr fontAlgn="base">
              <a:lnSpc>
                <a:spcPct val="90000"/>
              </a:lnSpc>
            </a:pPr>
            <a:endParaRPr lang="en-US" sz="1500" dirty="0"/>
          </a:p>
          <a:p>
            <a:pPr>
              <a:lnSpc>
                <a:spcPct val="90000"/>
              </a:lnSpc>
            </a:pPr>
            <a:endParaRPr lang="en-US" sz="1500" dirty="0"/>
          </a:p>
        </p:txBody>
      </p:sp>
    </p:spTree>
    <p:extLst>
      <p:ext uri="{BB962C8B-B14F-4D97-AF65-F5344CB8AC3E}">
        <p14:creationId xmlns:p14="http://schemas.microsoft.com/office/powerpoint/2010/main" val="1993379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A6E88CE7-EB8E-E141-B759-2388EA91A0F4}"/>
              </a:ext>
            </a:extLst>
          </p:cNvPr>
          <p:cNvSpPr>
            <a:spLocks noGrp="1"/>
          </p:cNvSpPr>
          <p:nvPr>
            <p:ph type="body" idx="1"/>
          </p:nvPr>
        </p:nvSpPr>
        <p:spPr/>
        <p:txBody>
          <a:bodyPr/>
          <a:lstStyle/>
          <a:p>
            <a:r>
              <a:rPr lang="en-US" dirty="0"/>
              <a:t>Hep c</a:t>
            </a:r>
          </a:p>
        </p:txBody>
      </p:sp>
      <p:sp>
        <p:nvSpPr>
          <p:cNvPr id="7" name="Content Placeholder 6">
            <a:extLst>
              <a:ext uri="{FF2B5EF4-FFF2-40B4-BE49-F238E27FC236}">
                <a16:creationId xmlns:a16="http://schemas.microsoft.com/office/drawing/2014/main" id="{502AB8F2-B01C-C14F-8003-2322986BD592}"/>
              </a:ext>
            </a:extLst>
          </p:cNvPr>
          <p:cNvSpPr>
            <a:spLocks noGrp="1"/>
          </p:cNvSpPr>
          <p:nvPr>
            <p:ph sz="half" idx="2"/>
          </p:nvPr>
        </p:nvSpPr>
        <p:spPr/>
        <p:txBody>
          <a:bodyPr>
            <a:normAutofit fontScale="92500"/>
          </a:bodyPr>
          <a:lstStyle/>
          <a:p>
            <a:r>
              <a:rPr lang="en-US" sz="1800" dirty="0"/>
              <a:t>Can live outside the body on surfaces for up to 6 weeks at room temp</a:t>
            </a:r>
          </a:p>
          <a:p>
            <a:r>
              <a:rPr lang="en-US" sz="1800" dirty="0"/>
              <a:t>Risk of transmission from needlestick from hep positive source is between 2-10%</a:t>
            </a:r>
          </a:p>
          <a:p>
            <a:r>
              <a:rPr lang="en-US" sz="1800" dirty="0"/>
              <a:t>Treatment for Hep-C is between 8-12 weeks</a:t>
            </a:r>
          </a:p>
          <a:p>
            <a:r>
              <a:rPr lang="en-US" sz="1800" dirty="0"/>
              <a:t>Can take between 8-11 weeks for bloodwork to test positive on antibody test</a:t>
            </a:r>
          </a:p>
        </p:txBody>
      </p:sp>
      <p:sp>
        <p:nvSpPr>
          <p:cNvPr id="9" name="Content Placeholder 8">
            <a:extLst>
              <a:ext uri="{FF2B5EF4-FFF2-40B4-BE49-F238E27FC236}">
                <a16:creationId xmlns:a16="http://schemas.microsoft.com/office/drawing/2014/main" id="{E19F1F03-6074-9F48-9557-A6938D439F5E}"/>
              </a:ext>
            </a:extLst>
          </p:cNvPr>
          <p:cNvSpPr>
            <a:spLocks noGrp="1"/>
          </p:cNvSpPr>
          <p:nvPr>
            <p:ph sz="quarter" idx="4"/>
          </p:nvPr>
        </p:nvSpPr>
        <p:spPr/>
        <p:txBody>
          <a:bodyPr>
            <a:normAutofit fontScale="92500"/>
          </a:bodyPr>
          <a:lstStyle/>
          <a:p>
            <a:r>
              <a:rPr lang="en-US" dirty="0"/>
              <a:t>Can live outside body for up to 6 days, but virus deteriorates rapidly</a:t>
            </a:r>
          </a:p>
          <a:p>
            <a:r>
              <a:rPr lang="en-US" dirty="0"/>
              <a:t>Dies within seconds when exposed to light and air</a:t>
            </a:r>
          </a:p>
          <a:p>
            <a:r>
              <a:rPr lang="en-US" dirty="0"/>
              <a:t>PEP (post-exposure prophylaxis) is started withing 72 hours and continues for 28 days after exposure</a:t>
            </a:r>
          </a:p>
        </p:txBody>
      </p:sp>
      <p:sp>
        <p:nvSpPr>
          <p:cNvPr id="10" name="Text Placeholder 9">
            <a:extLst>
              <a:ext uri="{FF2B5EF4-FFF2-40B4-BE49-F238E27FC236}">
                <a16:creationId xmlns:a16="http://schemas.microsoft.com/office/drawing/2014/main" id="{A743F5B9-117B-B942-B842-3451191AE14C}"/>
              </a:ext>
            </a:extLst>
          </p:cNvPr>
          <p:cNvSpPr>
            <a:spLocks noGrp="1"/>
          </p:cNvSpPr>
          <p:nvPr>
            <p:ph type="body" sz="quarter" idx="13"/>
          </p:nvPr>
        </p:nvSpPr>
        <p:spPr/>
        <p:txBody>
          <a:bodyPr/>
          <a:lstStyle/>
          <a:p>
            <a:r>
              <a:rPr lang="en-US" dirty="0" err="1"/>
              <a:t>hiv</a:t>
            </a:r>
            <a:endParaRPr lang="en-US" dirty="0"/>
          </a:p>
        </p:txBody>
      </p:sp>
      <p:sp>
        <p:nvSpPr>
          <p:cNvPr id="6" name="Title 5">
            <a:extLst>
              <a:ext uri="{FF2B5EF4-FFF2-40B4-BE49-F238E27FC236}">
                <a16:creationId xmlns:a16="http://schemas.microsoft.com/office/drawing/2014/main" id="{C1AE61C1-71E0-9F4D-B740-6C95129F64D7}"/>
              </a:ext>
            </a:extLst>
          </p:cNvPr>
          <p:cNvSpPr>
            <a:spLocks noGrp="1"/>
          </p:cNvSpPr>
          <p:nvPr>
            <p:ph type="title"/>
          </p:nvPr>
        </p:nvSpPr>
        <p:spPr/>
        <p:txBody>
          <a:bodyPr/>
          <a:lstStyle/>
          <a:p>
            <a:r>
              <a:rPr lang="en-US" dirty="0"/>
              <a:t>Why Sharps safety matters</a:t>
            </a:r>
          </a:p>
        </p:txBody>
      </p:sp>
    </p:spTree>
    <p:extLst>
      <p:ext uri="{BB962C8B-B14F-4D97-AF65-F5344CB8AC3E}">
        <p14:creationId xmlns:p14="http://schemas.microsoft.com/office/powerpoint/2010/main" val="733348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1C53BC-9A65-C347-821B-94FF6560CAB1}"/>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182880" tIns="182880" rIns="182880" bIns="182880" rtlCol="0" anchor="ctr">
            <a:normAutofit/>
          </a:bodyPr>
          <a:lstStyle/>
          <a:p>
            <a:pPr algn="ctr">
              <a:spcBef>
                <a:spcPct val="0"/>
              </a:spcBef>
            </a:pPr>
            <a:r>
              <a:rPr lang="en-US" sz="2600" kern="1200" cap="all" spc="200" baseline="0">
                <a:solidFill>
                  <a:srgbClr val="FFFFFF"/>
                </a:solidFill>
                <a:latin typeface="+mj-lt"/>
                <a:ea typeface="+mj-ea"/>
                <a:cs typeface="+mj-cs"/>
              </a:rPr>
              <a:t>Questions? Comments? </a:t>
            </a:r>
          </a:p>
        </p:txBody>
      </p:sp>
      <p:sp>
        <p:nvSpPr>
          <p:cNvPr id="3" name="Text Placeholder 2">
            <a:extLst>
              <a:ext uri="{FF2B5EF4-FFF2-40B4-BE49-F238E27FC236}">
                <a16:creationId xmlns:a16="http://schemas.microsoft.com/office/drawing/2014/main" id="{37DB7C4F-C6DD-6F4D-AE58-CD0E1CDA7127}"/>
              </a:ext>
            </a:extLst>
          </p:cNvPr>
          <p:cNvSpPr>
            <a:spLocks noGrp="1"/>
          </p:cNvSpPr>
          <p:nvPr>
            <p:ph type="body" idx="1"/>
          </p:nvPr>
        </p:nvSpPr>
        <p:spPr>
          <a:xfrm>
            <a:off x="5591695" y="1402080"/>
            <a:ext cx="5320696" cy="4053840"/>
          </a:xfrm>
        </p:spPr>
        <p:txBody>
          <a:bodyPr vert="horz" lIns="91440" tIns="45720" rIns="91440" bIns="45720" rtlCol="0" anchor="ctr">
            <a:normAutofit/>
          </a:bodyPr>
          <a:lstStyle/>
          <a:p>
            <a:pPr indent="-228600">
              <a:spcBef>
                <a:spcPts val="1000"/>
              </a:spcBef>
              <a:buClr>
                <a:schemeClr val="accent2"/>
              </a:buClr>
            </a:pPr>
            <a:r>
              <a:rPr lang="en-US" dirty="0">
                <a:latin typeface="+mn-lt"/>
                <a:ea typeface="+mn-ea"/>
                <a:cs typeface="+mn-cs"/>
                <a:hlinkClick r:id="rId2"/>
              </a:rPr>
              <a:t>reid@nchrc.org</a:t>
            </a:r>
            <a:endParaRPr lang="en-US" dirty="0">
              <a:latin typeface="+mn-lt"/>
              <a:ea typeface="+mn-ea"/>
              <a:cs typeface="+mn-cs"/>
            </a:endParaRPr>
          </a:p>
          <a:p>
            <a:pPr marL="228600" indent="0">
              <a:spcBef>
                <a:spcPts val="1000"/>
              </a:spcBef>
              <a:buClr>
                <a:schemeClr val="accent2"/>
              </a:buClr>
              <a:buNone/>
            </a:pPr>
            <a:endParaRPr lang="en-US" dirty="0">
              <a:latin typeface="+mn-lt"/>
              <a:ea typeface="+mn-ea"/>
              <a:cs typeface="+mn-cs"/>
            </a:endParaRPr>
          </a:p>
          <a:p>
            <a:pPr indent="-228600">
              <a:spcBef>
                <a:spcPts val="1000"/>
              </a:spcBef>
              <a:buClr>
                <a:schemeClr val="accent2"/>
              </a:buClr>
            </a:pPr>
            <a:r>
              <a:rPr lang="en-US" dirty="0">
                <a:latin typeface="+mn-lt"/>
                <a:ea typeface="+mn-ea"/>
                <a:cs typeface="+mn-cs"/>
              </a:rPr>
              <a:t>Volunteer at NCHRC </a:t>
            </a:r>
            <a:r>
              <a:rPr lang="en-US" dirty="0">
                <a:latin typeface="+mn-lt"/>
                <a:ea typeface="+mn-ea"/>
                <a:cs typeface="+mn-cs"/>
                <a:hlinkClick r:id="rId3"/>
              </a:rPr>
              <a:t>volunteer@nchrc.org</a:t>
            </a:r>
            <a:r>
              <a:rPr lang="en-US" dirty="0">
                <a:latin typeface="+mn-lt"/>
                <a:ea typeface="+mn-ea"/>
                <a:cs typeface="+mn-cs"/>
              </a:rPr>
              <a:t> </a:t>
            </a:r>
          </a:p>
        </p:txBody>
      </p:sp>
    </p:spTree>
    <p:extLst>
      <p:ext uri="{BB962C8B-B14F-4D97-AF65-F5344CB8AC3E}">
        <p14:creationId xmlns:p14="http://schemas.microsoft.com/office/powerpoint/2010/main" val="391151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6CBCD-82B3-0244-BD9E-E9E10CFD7431}"/>
              </a:ext>
            </a:extLst>
          </p:cNvPr>
          <p:cNvSpPr>
            <a:spLocks noGrp="1"/>
          </p:cNvSpPr>
          <p:nvPr>
            <p:ph type="title"/>
          </p:nvPr>
        </p:nvSpPr>
        <p:spPr>
          <a:xfrm>
            <a:off x="804672" y="964692"/>
            <a:ext cx="5894832" cy="1188720"/>
          </a:xfrm>
        </p:spPr>
        <p:txBody>
          <a:bodyPr>
            <a:normAutofit/>
          </a:bodyPr>
          <a:lstStyle/>
          <a:p>
            <a:r>
              <a:rPr lang="en-US"/>
              <a:t>NCHRC</a:t>
            </a:r>
            <a:endParaRPr lang="en-US" dirty="0"/>
          </a:p>
        </p:txBody>
      </p:sp>
      <p:sp>
        <p:nvSpPr>
          <p:cNvPr id="3" name="Content Placeholder 2">
            <a:extLst>
              <a:ext uri="{FF2B5EF4-FFF2-40B4-BE49-F238E27FC236}">
                <a16:creationId xmlns:a16="http://schemas.microsoft.com/office/drawing/2014/main" id="{9CAE41E8-0841-2748-B393-5A8FCDF10042}"/>
              </a:ext>
            </a:extLst>
          </p:cNvPr>
          <p:cNvSpPr>
            <a:spLocks noGrp="1"/>
          </p:cNvSpPr>
          <p:nvPr>
            <p:ph idx="1"/>
          </p:nvPr>
        </p:nvSpPr>
        <p:spPr>
          <a:xfrm>
            <a:off x="803243" y="2638044"/>
            <a:ext cx="5963317" cy="3263206"/>
          </a:xfrm>
        </p:spPr>
        <p:txBody>
          <a:bodyPr>
            <a:normAutofit/>
          </a:bodyPr>
          <a:lstStyle/>
          <a:p>
            <a:r>
              <a:rPr lang="en-US" b="1"/>
              <a:t>North Carolina Harm Reduction Coalition (NCHRC) is one of North Carolina’s comprehensive harm reduction programs. NCHRC engages in grassroots advocacy, resource development, coalition building and direct services for and those made vulnerable by drug use, sex work, overdose, immigration status, gender, STIs, HIV and hepatitis.</a:t>
            </a:r>
            <a:endParaRPr lang="en-US" dirty="0"/>
          </a:p>
        </p:txBody>
      </p:sp>
      <p:sp>
        <p:nvSpPr>
          <p:cNvPr id="14" name="Rectangle 9">
            <a:extLst>
              <a:ext uri="{FF2B5EF4-FFF2-40B4-BE49-F238E27FC236}">
                <a16:creationId xmlns:a16="http://schemas.microsoft.com/office/drawing/2014/main" id="{879398A9-0D0D-4901-BDDF-B3D93CECA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6706" y="964692"/>
            <a:ext cx="3986784"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1">
            <a:extLst>
              <a:ext uri="{FF2B5EF4-FFF2-40B4-BE49-F238E27FC236}">
                <a16:creationId xmlns:a16="http://schemas.microsoft.com/office/drawing/2014/main" id="{011FEC3B-E514-4E21-B2CB-7903A73569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1298" y="1128683"/>
            <a:ext cx="36576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ogo&#10;&#10;Description automatically generated">
            <a:extLst>
              <a:ext uri="{FF2B5EF4-FFF2-40B4-BE49-F238E27FC236}">
                <a16:creationId xmlns:a16="http://schemas.microsoft.com/office/drawing/2014/main" id="{DF8370AA-D31E-8240-96BE-FED4D95AD76E}"/>
              </a:ext>
            </a:extLst>
          </p:cNvPr>
          <p:cNvPicPr>
            <a:picLocks noChangeAspect="1"/>
          </p:cNvPicPr>
          <p:nvPr/>
        </p:nvPicPr>
        <p:blipFill>
          <a:blip r:embed="rId2"/>
          <a:stretch>
            <a:fillRect/>
          </a:stretch>
        </p:blipFill>
        <p:spPr>
          <a:xfrm>
            <a:off x="7535869" y="1760483"/>
            <a:ext cx="3508437" cy="3525892"/>
          </a:xfrm>
          <a:prstGeom prst="rect">
            <a:avLst/>
          </a:prstGeom>
        </p:spPr>
      </p:pic>
    </p:spTree>
    <p:extLst>
      <p:ext uri="{BB962C8B-B14F-4D97-AF65-F5344CB8AC3E}">
        <p14:creationId xmlns:p14="http://schemas.microsoft.com/office/powerpoint/2010/main" val="939178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AA655-59FD-9545-8351-FC3ED84E704A}"/>
              </a:ext>
            </a:extLst>
          </p:cNvPr>
          <p:cNvSpPr>
            <a:spLocks noGrp="1"/>
          </p:cNvSpPr>
          <p:nvPr>
            <p:ph type="title"/>
          </p:nvPr>
        </p:nvSpPr>
        <p:spPr>
          <a:xfrm>
            <a:off x="2231136" y="964692"/>
            <a:ext cx="7729728" cy="1188720"/>
          </a:xfrm>
        </p:spPr>
        <p:txBody>
          <a:bodyPr>
            <a:normAutofit/>
          </a:bodyPr>
          <a:lstStyle/>
          <a:p>
            <a:r>
              <a:rPr lang="en-US" dirty="0"/>
              <a:t>EVERYDAY HR</a:t>
            </a:r>
          </a:p>
        </p:txBody>
      </p:sp>
      <p:graphicFrame>
        <p:nvGraphicFramePr>
          <p:cNvPr id="5" name="Content Placeholder 2">
            <a:extLst>
              <a:ext uri="{FF2B5EF4-FFF2-40B4-BE49-F238E27FC236}">
                <a16:creationId xmlns:a16="http://schemas.microsoft.com/office/drawing/2014/main" id="{C8BA782F-32CE-4FDA-B985-70550EFD4445}"/>
              </a:ext>
            </a:extLst>
          </p:cNvPr>
          <p:cNvGraphicFramePr>
            <a:graphicFrameLocks noGrp="1"/>
          </p:cNvGraphicFramePr>
          <p:nvPr>
            <p:ph idx="1"/>
            <p:extLst>
              <p:ext uri="{D42A27DB-BD31-4B8C-83A1-F6EECF244321}">
                <p14:modId xmlns:p14="http://schemas.microsoft.com/office/powerpoint/2010/main" val="2847712430"/>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6833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Text&#10;&#10;Description automatically generated">
            <a:extLst>
              <a:ext uri="{FF2B5EF4-FFF2-40B4-BE49-F238E27FC236}">
                <a16:creationId xmlns:a16="http://schemas.microsoft.com/office/drawing/2014/main" id="{78804A92-A93C-2343-83B4-A8ADA441E69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08" r="4950" b="-1"/>
          <a:stretch/>
        </p:blipFill>
        <p:spPr bwMode="auto">
          <a:xfrm>
            <a:off x="4650909" y="10"/>
            <a:ext cx="7541090" cy="6857989"/>
          </a:xfrm>
          <a:prstGeom prst="rect">
            <a:avLst/>
          </a:prstGeom>
          <a:noFill/>
          <a:extLst>
            <a:ext uri="{909E8E84-426E-40DD-AFC4-6F175D3DCCD1}">
              <a14:hiddenFill xmlns:a14="http://schemas.microsoft.com/office/drawing/2010/main">
                <a:solidFill>
                  <a:srgbClr val="FFFFFF"/>
                </a:solidFill>
              </a14:hiddenFill>
            </a:ext>
          </a:extLst>
        </p:spPr>
      </p:pic>
      <p:sp>
        <p:nvSpPr>
          <p:cNvPr id="193" name="Rectangle 192">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51D129-68CA-7843-A661-97157663275E}"/>
              </a:ext>
            </a:extLst>
          </p:cNvPr>
          <p:cNvSpPr>
            <a:spLocks noGrp="1"/>
          </p:cNvSpPr>
          <p:nvPr>
            <p:ph type="title"/>
          </p:nvPr>
        </p:nvSpPr>
        <p:spPr>
          <a:xfrm>
            <a:off x="643467" y="643467"/>
            <a:ext cx="3363974" cy="1728044"/>
          </a:xfrm>
          <a:noFill/>
          <a:ln>
            <a:solidFill>
              <a:schemeClr val="bg1"/>
            </a:solidFill>
          </a:ln>
        </p:spPr>
        <p:txBody>
          <a:bodyPr vert="horz" wrap="square" lIns="274320" tIns="182880" rIns="274320" bIns="182880" rtlCol="0" anchorCtr="1">
            <a:normAutofit/>
          </a:bodyPr>
          <a:lstStyle/>
          <a:p>
            <a:r>
              <a:rPr lang="en-US" dirty="0">
                <a:solidFill>
                  <a:schemeClr val="bg1"/>
                </a:solidFill>
              </a:rPr>
              <a:t>HARM REDUCTION</a:t>
            </a:r>
          </a:p>
        </p:txBody>
      </p:sp>
      <p:sp>
        <p:nvSpPr>
          <p:cNvPr id="1030" name="Content Placeholder 1029">
            <a:extLst>
              <a:ext uri="{FF2B5EF4-FFF2-40B4-BE49-F238E27FC236}">
                <a16:creationId xmlns:a16="http://schemas.microsoft.com/office/drawing/2014/main" id="{4D58AE0B-57A9-4FAF-890F-A1FC6677E2D3}"/>
              </a:ext>
            </a:extLst>
          </p:cNvPr>
          <p:cNvSpPr>
            <a:spLocks noGrp="1"/>
          </p:cNvSpPr>
          <p:nvPr>
            <p:ph idx="1"/>
          </p:nvPr>
        </p:nvSpPr>
        <p:spPr>
          <a:xfrm>
            <a:off x="643468" y="2638044"/>
            <a:ext cx="3363974" cy="3415622"/>
          </a:xfrm>
        </p:spPr>
        <p:txBody>
          <a:bodyPr>
            <a:normAutofit/>
          </a:bodyPr>
          <a:lstStyle/>
          <a:p>
            <a:r>
              <a:rPr lang="en-US" b="1" dirty="0">
                <a:solidFill>
                  <a:schemeClr val="bg1"/>
                </a:solidFill>
              </a:rPr>
              <a:t>Harm reduction movements began in the United States during the 1980s in response to the devastation of the draconian policies on people who use drugs and the high incidences of HIV infection among people who inject drugs</a:t>
            </a:r>
            <a:endParaRPr lang="en-US" dirty="0">
              <a:solidFill>
                <a:schemeClr val="bg1"/>
              </a:solidFill>
            </a:endParaRPr>
          </a:p>
        </p:txBody>
      </p:sp>
    </p:spTree>
    <p:extLst>
      <p:ext uri="{BB962C8B-B14F-4D97-AF65-F5344CB8AC3E}">
        <p14:creationId xmlns:p14="http://schemas.microsoft.com/office/powerpoint/2010/main" val="2136727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0FE7A9-57D8-CC42-87FB-CDA2F4BC3D0D}"/>
              </a:ext>
            </a:extLst>
          </p:cNvPr>
          <p:cNvSpPr>
            <a:spLocks noGrp="1"/>
          </p:cNvSpPr>
          <p:nvPr>
            <p:ph type="title"/>
          </p:nvPr>
        </p:nvSpPr>
        <p:spPr>
          <a:xfrm>
            <a:off x="1949518" y="1059838"/>
            <a:ext cx="3632052" cy="4738324"/>
          </a:xfrm>
          <a:noFill/>
          <a:ln>
            <a:noFill/>
          </a:ln>
        </p:spPr>
        <p:txBody>
          <a:bodyPr>
            <a:normAutofit/>
          </a:bodyPr>
          <a:lstStyle/>
          <a:p>
            <a:r>
              <a:rPr lang="en-US" sz="3600">
                <a:solidFill>
                  <a:schemeClr val="bg1"/>
                </a:solidFill>
              </a:rPr>
              <a:t>WHAT IS HARM REDUCTION</a:t>
            </a:r>
          </a:p>
        </p:txBody>
      </p:sp>
      <p:sp>
        <p:nvSpPr>
          <p:cNvPr id="7" name="Content Placeholder 2">
            <a:extLst>
              <a:ext uri="{FF2B5EF4-FFF2-40B4-BE49-F238E27FC236}">
                <a16:creationId xmlns:a16="http://schemas.microsoft.com/office/drawing/2014/main" id="{CB067BCC-50A8-FF45-BF13-5D88B3C917A0}"/>
              </a:ext>
            </a:extLst>
          </p:cNvPr>
          <p:cNvSpPr>
            <a:spLocks noGrp="1"/>
          </p:cNvSpPr>
          <p:nvPr>
            <p:ph idx="1"/>
          </p:nvPr>
        </p:nvSpPr>
        <p:spPr>
          <a:xfrm>
            <a:off x="6679109" y="1059838"/>
            <a:ext cx="4665397" cy="4738323"/>
          </a:xfrm>
        </p:spPr>
        <p:txBody>
          <a:bodyPr anchor="ctr">
            <a:normAutofit/>
          </a:bodyPr>
          <a:lstStyle/>
          <a:p>
            <a:pPr fontAlgn="base">
              <a:lnSpc>
                <a:spcPct val="90000"/>
              </a:lnSpc>
            </a:pPr>
            <a:r>
              <a:rPr lang="en-US" sz="1500" b="1"/>
              <a:t>Framework for working with people who use drugs</a:t>
            </a:r>
          </a:p>
          <a:p>
            <a:pPr fontAlgn="base">
              <a:lnSpc>
                <a:spcPct val="90000"/>
              </a:lnSpc>
            </a:pPr>
            <a:r>
              <a:rPr lang="en-US" sz="1500" b="1"/>
              <a:t>Strives to reduce consequences of risky behavior </a:t>
            </a:r>
          </a:p>
          <a:p>
            <a:pPr fontAlgn="base">
              <a:lnSpc>
                <a:spcPct val="90000"/>
              </a:lnSpc>
            </a:pPr>
            <a:r>
              <a:rPr lang="en-US" sz="1500" b="1"/>
              <a:t>Includes strategies, philosophies, and social change agendas </a:t>
            </a:r>
          </a:p>
          <a:p>
            <a:pPr fontAlgn="base">
              <a:lnSpc>
                <a:spcPct val="90000"/>
              </a:lnSpc>
            </a:pPr>
            <a:r>
              <a:rPr lang="en-US" sz="1500" b="1"/>
              <a:t>Seeks to maximize social &amp; health assistance, disease prevention &amp; education, while minimizing repressive &amp; punitive measures </a:t>
            </a:r>
          </a:p>
          <a:p>
            <a:pPr fontAlgn="base">
              <a:lnSpc>
                <a:spcPct val="90000"/>
              </a:lnSpc>
            </a:pPr>
            <a:r>
              <a:rPr lang="en-US" sz="1500" b="1"/>
              <a:t>HR does not approach drug use as a criminal or medical issue </a:t>
            </a:r>
          </a:p>
          <a:p>
            <a:pPr fontAlgn="base">
              <a:lnSpc>
                <a:spcPct val="90000"/>
              </a:lnSpc>
            </a:pPr>
            <a:r>
              <a:rPr lang="en-US" sz="1500" b="1"/>
              <a:t>Discussing and problem-solving risk factors </a:t>
            </a:r>
          </a:p>
          <a:p>
            <a:pPr fontAlgn="base">
              <a:lnSpc>
                <a:spcPct val="90000"/>
              </a:lnSpc>
            </a:pPr>
            <a:r>
              <a:rPr lang="en-US" sz="1500" b="1"/>
              <a:t>Recognizes the right for comprehensive, non-judgmental medical and social service and the fulfillment of basic needs of all individuals and communities, including users, their loved ones, and the communities affected by drug use</a:t>
            </a:r>
          </a:p>
          <a:p>
            <a:pPr fontAlgn="base">
              <a:lnSpc>
                <a:spcPct val="90000"/>
              </a:lnSpc>
            </a:pPr>
            <a:r>
              <a:rPr lang="en-US" sz="1500" b="1"/>
              <a:t>HR has a ripple effect within communities </a:t>
            </a:r>
          </a:p>
          <a:p>
            <a:pPr fontAlgn="base">
              <a:lnSpc>
                <a:spcPct val="90000"/>
              </a:lnSpc>
            </a:pPr>
            <a:endParaRPr lang="en-US" sz="1500" b="1"/>
          </a:p>
          <a:p>
            <a:pPr>
              <a:lnSpc>
                <a:spcPct val="90000"/>
              </a:lnSpc>
            </a:pPr>
            <a:endParaRPr lang="en-US" sz="1500"/>
          </a:p>
        </p:txBody>
      </p:sp>
    </p:spTree>
    <p:extLst>
      <p:ext uri="{BB962C8B-B14F-4D97-AF65-F5344CB8AC3E}">
        <p14:creationId xmlns:p14="http://schemas.microsoft.com/office/powerpoint/2010/main" val="326630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119760-4516-2F4D-945A-787EB628DB33}"/>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SSP Basics</a:t>
            </a:r>
          </a:p>
        </p:txBody>
      </p:sp>
      <p:sp>
        <p:nvSpPr>
          <p:cNvPr id="3" name="Content Placeholder 2">
            <a:extLst>
              <a:ext uri="{FF2B5EF4-FFF2-40B4-BE49-F238E27FC236}">
                <a16:creationId xmlns:a16="http://schemas.microsoft.com/office/drawing/2014/main" id="{B306D749-C3F3-FC4A-86A0-A5397818D6CF}"/>
              </a:ext>
            </a:extLst>
          </p:cNvPr>
          <p:cNvSpPr>
            <a:spLocks noGrp="1"/>
          </p:cNvSpPr>
          <p:nvPr>
            <p:ph idx="1"/>
          </p:nvPr>
        </p:nvSpPr>
        <p:spPr>
          <a:xfrm>
            <a:off x="5591695" y="1402080"/>
            <a:ext cx="5320696" cy="4053840"/>
          </a:xfrm>
        </p:spPr>
        <p:txBody>
          <a:bodyPr anchor="ctr">
            <a:normAutofit/>
          </a:bodyPr>
          <a:lstStyle/>
          <a:p>
            <a:r>
              <a:rPr lang="en-US" dirty="0"/>
              <a:t>  SSPs offer a range of services to people impacted by injection drug use, including sterile injection supplies, HIV/HCV testing, access to drug treatment, naloxone, housing, and employment opportunities. SSPs also collect and dispose of used syringes. </a:t>
            </a:r>
          </a:p>
          <a:p>
            <a:pPr fontAlgn="base"/>
            <a:r>
              <a:rPr lang="en-US" dirty="0"/>
              <a:t>Recognizes that the realities of poverty, class, racism, social isolation, past trauma, sex-based discrimination and other social inequalities affect both people’s vulnerability to and capacity for effectively dealing with drug-related harm.</a:t>
            </a:r>
          </a:p>
          <a:p>
            <a:pPr fontAlgn="base"/>
            <a:r>
              <a:rPr lang="en-US" dirty="0"/>
              <a:t>Does not attempt to minimize or ignore the real and tragic harm and danger associated with licit and illicit drug use.</a:t>
            </a:r>
          </a:p>
          <a:p>
            <a:endParaRPr lang="en-US" dirty="0"/>
          </a:p>
        </p:txBody>
      </p:sp>
      <p:sp>
        <p:nvSpPr>
          <p:cNvPr id="5" name="Rectangle 4">
            <a:extLst>
              <a:ext uri="{FF2B5EF4-FFF2-40B4-BE49-F238E27FC236}">
                <a16:creationId xmlns:a16="http://schemas.microsoft.com/office/drawing/2014/main" id="{98FFDFF0-637D-2547-9749-E3D68C2A6180}"/>
              </a:ext>
            </a:extLst>
          </p:cNvPr>
          <p:cNvSpPr/>
          <p:nvPr/>
        </p:nvSpPr>
        <p:spPr>
          <a:xfrm>
            <a:off x="5971607" y="3244334"/>
            <a:ext cx="248786" cy="369332"/>
          </a:xfrm>
          <a:prstGeom prst="rect">
            <a:avLst/>
          </a:prstGeom>
        </p:spPr>
        <p:txBody>
          <a:bodyPr wrap="none">
            <a:spAutoFit/>
          </a:bodyPr>
          <a:lstStyle/>
          <a:p>
            <a:pPr>
              <a:spcAft>
                <a:spcPts val="600"/>
              </a:spcAft>
            </a:pPr>
            <a:r>
              <a:rPr lang="en-US" dirty="0">
                <a:solidFill>
                  <a:srgbClr val="000000"/>
                </a:solidFill>
              </a:rPr>
              <a:t> </a:t>
            </a:r>
            <a:endParaRPr lang="en-US"/>
          </a:p>
        </p:txBody>
      </p:sp>
    </p:spTree>
    <p:extLst>
      <p:ext uri="{BB962C8B-B14F-4D97-AF65-F5344CB8AC3E}">
        <p14:creationId xmlns:p14="http://schemas.microsoft.com/office/powerpoint/2010/main" val="1090617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1"/>
        <p:cNvGrpSpPr/>
        <p:nvPr/>
      </p:nvGrpSpPr>
      <p:grpSpPr>
        <a:xfrm>
          <a:off x="0" y="0"/>
          <a:ext cx="0" cy="0"/>
          <a:chOff x="0" y="0"/>
          <a:chExt cx="0" cy="0"/>
        </a:xfrm>
      </p:grpSpPr>
      <p:sp>
        <p:nvSpPr>
          <p:cNvPr id="1562" name="Google Shape;1562;p106"/>
          <p:cNvSpPr txBox="1"/>
          <p:nvPr/>
        </p:nvSpPr>
        <p:spPr>
          <a:xfrm>
            <a:off x="4568570" y="1349480"/>
            <a:ext cx="3054860" cy="612372"/>
          </a:xfrm>
          <a:prstGeom prst="rect">
            <a:avLst/>
          </a:prstGeom>
          <a:solidFill>
            <a:srgbClr val="FFFF00"/>
          </a:solidFill>
          <a:ln w="28575" cap="flat" cmpd="sng">
            <a:solidFill>
              <a:srgbClr val="405D2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chemeClr val="dk1"/>
                </a:solidFill>
                <a:latin typeface="PT Serif"/>
                <a:ea typeface="PT Serif"/>
                <a:cs typeface="PT Serif"/>
                <a:sym typeface="PT Serif"/>
              </a:rPr>
              <a:t>Syringe Exchange Services</a:t>
            </a:r>
            <a:endParaRPr/>
          </a:p>
        </p:txBody>
      </p:sp>
      <p:sp>
        <p:nvSpPr>
          <p:cNvPr id="1563" name="Google Shape;1563;p106"/>
          <p:cNvSpPr txBox="1"/>
          <p:nvPr/>
        </p:nvSpPr>
        <p:spPr>
          <a:xfrm>
            <a:off x="2991937" y="5796286"/>
            <a:ext cx="6681256" cy="83099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1" dirty="0">
                <a:latin typeface="PT Serif"/>
                <a:ea typeface="PT Serif"/>
                <a:cs typeface="PT Serif"/>
                <a:sym typeface="PT Serif"/>
              </a:rPr>
              <a:t>People who use exchanges care about their health </a:t>
            </a:r>
            <a:endParaRPr dirty="0"/>
          </a:p>
        </p:txBody>
      </p:sp>
      <p:sp>
        <p:nvSpPr>
          <p:cNvPr id="1564" name="Google Shape;1564;p106"/>
          <p:cNvSpPr txBox="1"/>
          <p:nvPr/>
        </p:nvSpPr>
        <p:spPr>
          <a:xfrm>
            <a:off x="3690351" y="2567859"/>
            <a:ext cx="1587060" cy="584714"/>
          </a:xfrm>
          <a:prstGeom prst="rect">
            <a:avLst/>
          </a:prstGeom>
          <a:solidFill>
            <a:srgbClr val="2EFF00">
              <a:alpha val="84705"/>
            </a:srgbClr>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0000"/>
                </a:solidFill>
                <a:latin typeface="PT Serif"/>
                <a:ea typeface="PT Serif"/>
                <a:cs typeface="PT Serif"/>
                <a:sym typeface="PT Serif"/>
              </a:rPr>
              <a:t>Syringe &amp; Supply Access</a:t>
            </a:r>
            <a:endParaRPr/>
          </a:p>
        </p:txBody>
      </p:sp>
      <p:sp>
        <p:nvSpPr>
          <p:cNvPr id="1565" name="Google Shape;1565;p106"/>
          <p:cNvSpPr txBox="1"/>
          <p:nvPr/>
        </p:nvSpPr>
        <p:spPr>
          <a:xfrm>
            <a:off x="5373598" y="2572836"/>
            <a:ext cx="1275910" cy="584714"/>
          </a:xfrm>
          <a:prstGeom prst="rect">
            <a:avLst/>
          </a:prstGeom>
          <a:solidFill>
            <a:srgbClr val="2EFF00">
              <a:alpha val="84705"/>
            </a:srgbClr>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0000"/>
                </a:solidFill>
                <a:latin typeface="PT Serif"/>
                <a:ea typeface="PT Serif"/>
                <a:cs typeface="PT Serif"/>
                <a:sym typeface="PT Serif"/>
              </a:rPr>
              <a:t>Secure Disposal</a:t>
            </a:r>
            <a:endParaRPr/>
          </a:p>
        </p:txBody>
      </p:sp>
      <p:sp>
        <p:nvSpPr>
          <p:cNvPr id="1566" name="Google Shape;1566;p106"/>
          <p:cNvSpPr txBox="1"/>
          <p:nvPr/>
        </p:nvSpPr>
        <p:spPr>
          <a:xfrm>
            <a:off x="6750683" y="2577812"/>
            <a:ext cx="1802514" cy="584714"/>
          </a:xfrm>
          <a:prstGeom prst="rect">
            <a:avLst/>
          </a:prstGeom>
          <a:solidFill>
            <a:srgbClr val="2EFF00">
              <a:alpha val="84705"/>
            </a:srgbClr>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0000"/>
                </a:solidFill>
                <a:latin typeface="PT Serif"/>
                <a:ea typeface="PT Serif"/>
                <a:cs typeface="PT Serif"/>
                <a:sym typeface="PT Serif"/>
              </a:rPr>
              <a:t>Naloxone Kits and Referrals</a:t>
            </a:r>
            <a:endParaRPr/>
          </a:p>
        </p:txBody>
      </p:sp>
      <p:sp>
        <p:nvSpPr>
          <p:cNvPr id="1567" name="Google Shape;1567;p106"/>
          <p:cNvSpPr txBox="1"/>
          <p:nvPr/>
        </p:nvSpPr>
        <p:spPr>
          <a:xfrm>
            <a:off x="2078763" y="2577812"/>
            <a:ext cx="1509053" cy="584714"/>
          </a:xfrm>
          <a:prstGeom prst="rect">
            <a:avLst/>
          </a:prstGeom>
          <a:solidFill>
            <a:srgbClr val="2EFF00">
              <a:alpha val="84705"/>
            </a:srgbClr>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0000"/>
                </a:solidFill>
                <a:latin typeface="PT Serif"/>
                <a:ea typeface="PT Serif"/>
                <a:cs typeface="PT Serif"/>
                <a:sym typeface="PT Serif"/>
              </a:rPr>
              <a:t>Educational Materials</a:t>
            </a:r>
            <a:endParaRPr/>
          </a:p>
        </p:txBody>
      </p:sp>
      <p:sp>
        <p:nvSpPr>
          <p:cNvPr id="1568" name="Google Shape;1568;p106"/>
          <p:cNvSpPr txBox="1"/>
          <p:nvPr/>
        </p:nvSpPr>
        <p:spPr>
          <a:xfrm>
            <a:off x="8661367" y="2561495"/>
            <a:ext cx="1469412" cy="584714"/>
          </a:xfrm>
          <a:prstGeom prst="rect">
            <a:avLst/>
          </a:prstGeom>
          <a:solidFill>
            <a:srgbClr val="2EFF00">
              <a:alpha val="84705"/>
            </a:srgbClr>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1">
                <a:solidFill>
                  <a:srgbClr val="000000"/>
                </a:solidFill>
                <a:latin typeface="PT Serif"/>
                <a:ea typeface="PT Serif"/>
                <a:cs typeface="PT Serif"/>
                <a:sym typeface="PT Serif"/>
              </a:rPr>
              <a:t>Consultations and Referrals</a:t>
            </a:r>
            <a:endParaRPr/>
          </a:p>
        </p:txBody>
      </p:sp>
      <p:sp>
        <p:nvSpPr>
          <p:cNvPr id="1569" name="Google Shape;1569;p106"/>
          <p:cNvSpPr txBox="1"/>
          <p:nvPr/>
        </p:nvSpPr>
        <p:spPr>
          <a:xfrm>
            <a:off x="1732199" y="3716809"/>
            <a:ext cx="1299962" cy="584714"/>
          </a:xfrm>
          <a:prstGeom prst="rect">
            <a:avLst/>
          </a:prstGeom>
          <a:solidFill>
            <a:srgbClr val="FFB273"/>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0000"/>
                </a:solidFill>
                <a:latin typeface="PT Serif"/>
                <a:ea typeface="PT Serif"/>
                <a:cs typeface="PT Serif"/>
                <a:sym typeface="PT Serif"/>
              </a:rPr>
              <a:t>Safer Use Education</a:t>
            </a:r>
            <a:endParaRPr/>
          </a:p>
        </p:txBody>
      </p:sp>
      <p:sp>
        <p:nvSpPr>
          <p:cNvPr id="1570" name="Google Shape;1570;p106"/>
          <p:cNvSpPr txBox="1"/>
          <p:nvPr/>
        </p:nvSpPr>
        <p:spPr>
          <a:xfrm>
            <a:off x="3179585" y="3716811"/>
            <a:ext cx="1655587" cy="584714"/>
          </a:xfrm>
          <a:prstGeom prst="rect">
            <a:avLst/>
          </a:prstGeom>
          <a:solidFill>
            <a:srgbClr val="FFB273"/>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1">
                <a:solidFill>
                  <a:srgbClr val="000000"/>
                </a:solidFill>
                <a:latin typeface="PT Serif"/>
                <a:ea typeface="PT Serif"/>
                <a:cs typeface="PT Serif"/>
                <a:sym typeface="PT Serif"/>
              </a:rPr>
              <a:t>Support Groups and Advocacy</a:t>
            </a:r>
            <a:endParaRPr/>
          </a:p>
        </p:txBody>
      </p:sp>
      <p:sp>
        <p:nvSpPr>
          <p:cNvPr id="1571" name="Google Shape;1571;p106"/>
          <p:cNvSpPr txBox="1"/>
          <p:nvPr/>
        </p:nvSpPr>
        <p:spPr>
          <a:xfrm>
            <a:off x="4998028" y="3716810"/>
            <a:ext cx="2082395" cy="584714"/>
          </a:xfrm>
          <a:prstGeom prst="rect">
            <a:avLst/>
          </a:prstGeom>
          <a:solidFill>
            <a:srgbClr val="FFB273"/>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0000"/>
                </a:solidFill>
                <a:latin typeface="PT Serif"/>
                <a:ea typeface="PT Serif"/>
                <a:cs typeface="PT Serif"/>
                <a:sym typeface="PT Serif"/>
              </a:rPr>
              <a:t>Medical and Social Services, Referrals</a:t>
            </a:r>
            <a:endParaRPr/>
          </a:p>
        </p:txBody>
      </p:sp>
      <p:sp>
        <p:nvSpPr>
          <p:cNvPr id="1572" name="Google Shape;1572;p106"/>
          <p:cNvSpPr txBox="1"/>
          <p:nvPr/>
        </p:nvSpPr>
        <p:spPr>
          <a:xfrm>
            <a:off x="7243272" y="3716809"/>
            <a:ext cx="1345320" cy="584714"/>
          </a:xfrm>
          <a:prstGeom prst="rect">
            <a:avLst/>
          </a:prstGeom>
          <a:solidFill>
            <a:srgbClr val="FFB273"/>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0000"/>
                </a:solidFill>
                <a:latin typeface="PT Serif"/>
                <a:ea typeface="PT Serif"/>
                <a:cs typeface="PT Serif"/>
                <a:sym typeface="PT Serif"/>
              </a:rPr>
              <a:t>Overdose Prevention</a:t>
            </a:r>
            <a:endParaRPr/>
          </a:p>
        </p:txBody>
      </p:sp>
      <p:sp>
        <p:nvSpPr>
          <p:cNvPr id="1573" name="Google Shape;1573;p106"/>
          <p:cNvSpPr txBox="1"/>
          <p:nvPr/>
        </p:nvSpPr>
        <p:spPr>
          <a:xfrm>
            <a:off x="8724669" y="3716810"/>
            <a:ext cx="1768984" cy="584714"/>
          </a:xfrm>
          <a:prstGeom prst="rect">
            <a:avLst/>
          </a:prstGeom>
          <a:solidFill>
            <a:srgbClr val="FFB273"/>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1">
                <a:solidFill>
                  <a:srgbClr val="000000"/>
                </a:solidFill>
                <a:latin typeface="PT Serif"/>
                <a:ea typeface="PT Serif"/>
                <a:cs typeface="PT Serif"/>
                <a:sym typeface="PT Serif"/>
              </a:rPr>
              <a:t>HCV, HIV Testing and Care</a:t>
            </a:r>
            <a:endParaRPr/>
          </a:p>
        </p:txBody>
      </p:sp>
      <p:cxnSp>
        <p:nvCxnSpPr>
          <p:cNvPr id="1574" name="Google Shape;1574;p106"/>
          <p:cNvCxnSpPr/>
          <p:nvPr/>
        </p:nvCxnSpPr>
        <p:spPr>
          <a:xfrm flipH="1">
            <a:off x="6093874" y="2018552"/>
            <a:ext cx="2126" cy="487636"/>
          </a:xfrm>
          <a:prstGeom prst="straightConnector1">
            <a:avLst/>
          </a:prstGeom>
          <a:noFill/>
          <a:ln w="76200" cap="flat" cmpd="sng">
            <a:solidFill>
              <a:srgbClr val="FFFF00"/>
            </a:solidFill>
            <a:prstDash val="solid"/>
            <a:round/>
            <a:headEnd type="none" w="sm" len="sm"/>
            <a:tailEnd type="stealth" w="med" len="med"/>
          </a:ln>
        </p:spPr>
      </p:cxnSp>
      <p:sp>
        <p:nvSpPr>
          <p:cNvPr id="1575" name="Google Shape;1575;p106"/>
          <p:cNvSpPr txBox="1"/>
          <p:nvPr/>
        </p:nvSpPr>
        <p:spPr>
          <a:xfrm>
            <a:off x="1771199" y="4833128"/>
            <a:ext cx="1680537" cy="584714"/>
          </a:xfrm>
          <a:prstGeom prst="rect">
            <a:avLst/>
          </a:prstGeom>
          <a:solidFill>
            <a:srgbClr val="90C2EA"/>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0000"/>
                </a:solidFill>
                <a:latin typeface="PT Serif"/>
                <a:ea typeface="PT Serif"/>
                <a:cs typeface="PT Serif"/>
                <a:sym typeface="PT Serif"/>
              </a:rPr>
              <a:t>Post-Overdose Response </a:t>
            </a:r>
            <a:endParaRPr/>
          </a:p>
        </p:txBody>
      </p:sp>
      <p:sp>
        <p:nvSpPr>
          <p:cNvPr id="1576" name="Google Shape;1576;p106"/>
          <p:cNvSpPr txBox="1"/>
          <p:nvPr/>
        </p:nvSpPr>
        <p:spPr>
          <a:xfrm>
            <a:off x="3624543" y="4838106"/>
            <a:ext cx="1255991" cy="584714"/>
          </a:xfrm>
          <a:prstGeom prst="rect">
            <a:avLst/>
          </a:prstGeom>
          <a:solidFill>
            <a:srgbClr val="90C2EA"/>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0000"/>
                </a:solidFill>
                <a:latin typeface="PT Serif"/>
                <a:ea typeface="PT Serif"/>
                <a:cs typeface="PT Serif"/>
                <a:sym typeface="PT Serif"/>
              </a:rPr>
              <a:t>ED Care Linkages</a:t>
            </a:r>
            <a:endParaRPr/>
          </a:p>
        </p:txBody>
      </p:sp>
      <p:sp>
        <p:nvSpPr>
          <p:cNvPr id="1577" name="Google Shape;1577;p106"/>
          <p:cNvSpPr txBox="1"/>
          <p:nvPr/>
        </p:nvSpPr>
        <p:spPr>
          <a:xfrm>
            <a:off x="5035639" y="4831743"/>
            <a:ext cx="2237550" cy="584714"/>
          </a:xfrm>
          <a:prstGeom prst="rect">
            <a:avLst/>
          </a:prstGeom>
          <a:solidFill>
            <a:srgbClr val="90C2EA"/>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1">
                <a:solidFill>
                  <a:schemeClr val="dk1"/>
                </a:solidFill>
                <a:latin typeface="PT Serif"/>
                <a:ea typeface="PT Serif"/>
                <a:cs typeface="PT Serif"/>
                <a:sym typeface="PT Serif"/>
              </a:rPr>
              <a:t>Endocarditis, Sepsis Education, Counseling </a:t>
            </a:r>
            <a:endParaRPr/>
          </a:p>
        </p:txBody>
      </p:sp>
      <p:sp>
        <p:nvSpPr>
          <p:cNvPr id="1578" name="Google Shape;1578;p106"/>
          <p:cNvSpPr txBox="1"/>
          <p:nvPr/>
        </p:nvSpPr>
        <p:spPr>
          <a:xfrm>
            <a:off x="7382945" y="4831743"/>
            <a:ext cx="1353064" cy="584714"/>
          </a:xfrm>
          <a:prstGeom prst="rect">
            <a:avLst/>
          </a:prstGeom>
          <a:solidFill>
            <a:srgbClr val="90C2EA"/>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0000"/>
                </a:solidFill>
                <a:latin typeface="PT Serif"/>
                <a:ea typeface="PT Serif"/>
                <a:cs typeface="PT Serif"/>
                <a:sym typeface="PT Serif"/>
              </a:rPr>
              <a:t>MAT Access</a:t>
            </a:r>
            <a:endParaRPr/>
          </a:p>
        </p:txBody>
      </p:sp>
      <p:sp>
        <p:nvSpPr>
          <p:cNvPr id="1579" name="Google Shape;1579;p106"/>
          <p:cNvSpPr txBox="1"/>
          <p:nvPr/>
        </p:nvSpPr>
        <p:spPr>
          <a:xfrm>
            <a:off x="8883426" y="4836721"/>
            <a:ext cx="1535103" cy="584714"/>
          </a:xfrm>
          <a:prstGeom prst="rect">
            <a:avLst/>
          </a:prstGeom>
          <a:solidFill>
            <a:srgbClr val="90C2EA"/>
          </a:solidFill>
          <a:ln w="12700" cap="flat" cmpd="sng">
            <a:solidFill>
              <a:srgbClr val="FEFEF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1">
                <a:solidFill>
                  <a:srgbClr val="000000"/>
                </a:solidFill>
                <a:latin typeface="PT Serif"/>
                <a:ea typeface="PT Serif"/>
                <a:cs typeface="PT Serif"/>
                <a:sym typeface="PT Serif"/>
              </a:rPr>
              <a:t>Expanded Sexual Health</a:t>
            </a:r>
            <a:endParaRPr/>
          </a:p>
        </p:txBody>
      </p:sp>
      <p:sp>
        <p:nvSpPr>
          <p:cNvPr id="1580" name="Google Shape;1580;p106"/>
          <p:cNvSpPr txBox="1">
            <a:spLocks noGrp="1"/>
          </p:cNvSpPr>
          <p:nvPr>
            <p:ph type="title"/>
          </p:nvPr>
        </p:nvSpPr>
        <p:spPr>
          <a:xfrm>
            <a:off x="2218429" y="577506"/>
            <a:ext cx="7843267" cy="54864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2400"/>
              <a:buFont typeface="PT Serif"/>
              <a:buNone/>
            </a:pPr>
            <a:r>
              <a:rPr lang="en-US" sz="2400" b="1" dirty="0">
                <a:solidFill>
                  <a:schemeClr val="tx1"/>
                </a:solidFill>
                <a:latin typeface="PT Serif"/>
                <a:ea typeface="PT Serif"/>
                <a:cs typeface="PT Serif"/>
                <a:sym typeface="PT Serif"/>
              </a:rPr>
              <a:t>SYRINGE EXCHANGE STARTS A CONVERSATION</a:t>
            </a:r>
            <a:endParaRPr dirty="0">
              <a:solidFill>
                <a:schemeClr val="tx1"/>
              </a:solidFill>
            </a:endParaRPr>
          </a:p>
        </p:txBody>
      </p:sp>
      <p:cxnSp>
        <p:nvCxnSpPr>
          <p:cNvPr id="1581" name="Google Shape;1581;p106"/>
          <p:cNvCxnSpPr/>
          <p:nvPr/>
        </p:nvCxnSpPr>
        <p:spPr>
          <a:xfrm flipH="1">
            <a:off x="4556668" y="3214252"/>
            <a:ext cx="2126" cy="487636"/>
          </a:xfrm>
          <a:prstGeom prst="straightConnector1">
            <a:avLst/>
          </a:prstGeom>
          <a:noFill/>
          <a:ln w="38100" cap="flat" cmpd="sng">
            <a:solidFill>
              <a:srgbClr val="FFFF00"/>
            </a:solidFill>
            <a:prstDash val="solid"/>
            <a:round/>
            <a:headEnd type="none" w="sm" len="sm"/>
            <a:tailEnd type="stealth" w="med" len="med"/>
          </a:ln>
        </p:spPr>
      </p:cxnSp>
      <p:cxnSp>
        <p:nvCxnSpPr>
          <p:cNvPr id="1582" name="Google Shape;1582;p106"/>
          <p:cNvCxnSpPr/>
          <p:nvPr/>
        </p:nvCxnSpPr>
        <p:spPr>
          <a:xfrm flipH="1">
            <a:off x="7623355" y="3196549"/>
            <a:ext cx="2126" cy="487636"/>
          </a:xfrm>
          <a:prstGeom prst="straightConnector1">
            <a:avLst/>
          </a:prstGeom>
          <a:noFill/>
          <a:ln w="38100" cap="flat" cmpd="sng">
            <a:solidFill>
              <a:srgbClr val="FFFF00"/>
            </a:solidFill>
            <a:prstDash val="solid"/>
            <a:round/>
            <a:headEnd type="none" w="sm" len="sm"/>
            <a:tailEnd type="stealth" w="med" len="med"/>
          </a:ln>
        </p:spPr>
      </p:cxnSp>
      <p:cxnSp>
        <p:nvCxnSpPr>
          <p:cNvPr id="1583" name="Google Shape;1583;p106"/>
          <p:cNvCxnSpPr/>
          <p:nvPr/>
        </p:nvCxnSpPr>
        <p:spPr>
          <a:xfrm flipH="1">
            <a:off x="3110179" y="4307891"/>
            <a:ext cx="2126" cy="487636"/>
          </a:xfrm>
          <a:prstGeom prst="straightConnector1">
            <a:avLst/>
          </a:prstGeom>
          <a:noFill/>
          <a:ln w="12700" cap="flat" cmpd="sng">
            <a:solidFill>
              <a:srgbClr val="FFFF00"/>
            </a:solidFill>
            <a:prstDash val="solid"/>
            <a:round/>
            <a:headEnd type="none" w="sm" len="sm"/>
            <a:tailEnd type="stealth" w="med" len="med"/>
          </a:ln>
        </p:spPr>
      </p:cxnSp>
      <p:cxnSp>
        <p:nvCxnSpPr>
          <p:cNvPr id="1584" name="Google Shape;1584;p106"/>
          <p:cNvCxnSpPr/>
          <p:nvPr/>
        </p:nvCxnSpPr>
        <p:spPr>
          <a:xfrm flipH="1">
            <a:off x="8943747" y="4324208"/>
            <a:ext cx="2126" cy="487636"/>
          </a:xfrm>
          <a:prstGeom prst="straightConnector1">
            <a:avLst/>
          </a:prstGeom>
          <a:noFill/>
          <a:ln w="12700" cap="flat" cmpd="sng">
            <a:solidFill>
              <a:srgbClr val="FFFF00"/>
            </a:solidFill>
            <a:prstDash val="solid"/>
            <a:round/>
            <a:headEnd type="none" w="sm" len="sm"/>
            <a:tailEnd type="stealth"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5C9FD7-916E-8140-97B6-702BE99ADD99}"/>
              </a:ext>
            </a:extLst>
          </p:cNvPr>
          <p:cNvSpPr>
            <a:spLocks noGrp="1"/>
          </p:cNvSpPr>
          <p:nvPr>
            <p:ph type="title"/>
          </p:nvPr>
        </p:nvSpPr>
        <p:spPr>
          <a:xfrm>
            <a:off x="643467" y="643467"/>
            <a:ext cx="3363974" cy="1728044"/>
          </a:xfrm>
          <a:noFill/>
          <a:ln>
            <a:solidFill>
              <a:schemeClr val="bg1"/>
            </a:solidFill>
          </a:ln>
        </p:spPr>
        <p:txBody>
          <a:bodyPr wrap="square">
            <a:normAutofit/>
          </a:bodyPr>
          <a:lstStyle/>
          <a:p>
            <a:r>
              <a:rPr lang="en-US" dirty="0">
                <a:solidFill>
                  <a:schemeClr val="bg1"/>
                </a:solidFill>
              </a:rPr>
              <a:t>Opiate Overdose</a:t>
            </a:r>
          </a:p>
        </p:txBody>
      </p:sp>
      <p:sp>
        <p:nvSpPr>
          <p:cNvPr id="9" name="Content Placeholder 8">
            <a:extLst>
              <a:ext uri="{FF2B5EF4-FFF2-40B4-BE49-F238E27FC236}">
                <a16:creationId xmlns:a16="http://schemas.microsoft.com/office/drawing/2014/main" id="{990BFAED-E19A-4A8C-99A3-C5914A8A7D8C}"/>
              </a:ext>
            </a:extLst>
          </p:cNvPr>
          <p:cNvSpPr>
            <a:spLocks noGrp="1"/>
          </p:cNvSpPr>
          <p:nvPr>
            <p:ph idx="1"/>
          </p:nvPr>
        </p:nvSpPr>
        <p:spPr>
          <a:xfrm>
            <a:off x="643468" y="2638044"/>
            <a:ext cx="3363974" cy="3415622"/>
          </a:xfrm>
        </p:spPr>
        <p:txBody>
          <a:bodyPr>
            <a:normAutofit/>
          </a:bodyPr>
          <a:lstStyle/>
          <a:p>
            <a:r>
              <a:rPr lang="en-US" dirty="0">
                <a:solidFill>
                  <a:schemeClr val="bg1"/>
                </a:solidFill>
              </a:rPr>
              <a:t>When opioids latch onto brain receptors, they tell respiratory system to slow. </a:t>
            </a:r>
          </a:p>
          <a:p>
            <a:r>
              <a:rPr lang="en-US" dirty="0">
                <a:solidFill>
                  <a:schemeClr val="bg1"/>
                </a:solidFill>
              </a:rPr>
              <a:t>Too much of opioids hitting receptors caused by a high influx of opioids means respiratory system slows. </a:t>
            </a:r>
          </a:p>
        </p:txBody>
      </p:sp>
      <p:pic>
        <p:nvPicPr>
          <p:cNvPr id="5" name="Content Placeholder 4" descr="Diagram&#10;&#10;Description automatically generated with medium confidence">
            <a:extLst>
              <a:ext uri="{FF2B5EF4-FFF2-40B4-BE49-F238E27FC236}">
                <a16:creationId xmlns:a16="http://schemas.microsoft.com/office/drawing/2014/main" id="{E0FD80B0-13AF-1843-B1D4-4AD85455A985}"/>
              </a:ext>
            </a:extLst>
          </p:cNvPr>
          <p:cNvPicPr>
            <a:picLocks noChangeAspect="1"/>
          </p:cNvPicPr>
          <p:nvPr/>
        </p:nvPicPr>
        <p:blipFill>
          <a:blip r:embed="rId2"/>
          <a:stretch>
            <a:fillRect/>
          </a:stretch>
        </p:blipFill>
        <p:spPr>
          <a:xfrm>
            <a:off x="5297763" y="1227231"/>
            <a:ext cx="6250769" cy="4242671"/>
          </a:xfrm>
          <a:prstGeom prst="rect">
            <a:avLst/>
          </a:prstGeom>
        </p:spPr>
      </p:pic>
      <p:sp>
        <p:nvSpPr>
          <p:cNvPr id="7" name="Rectangle 6">
            <a:extLst>
              <a:ext uri="{FF2B5EF4-FFF2-40B4-BE49-F238E27FC236}">
                <a16:creationId xmlns:a16="http://schemas.microsoft.com/office/drawing/2014/main" id="{D6DF9AC7-0385-FA4D-BC4D-A7589BF8A613}"/>
              </a:ext>
            </a:extLst>
          </p:cNvPr>
          <p:cNvSpPr/>
          <p:nvPr/>
        </p:nvSpPr>
        <p:spPr>
          <a:xfrm>
            <a:off x="5971607" y="3244334"/>
            <a:ext cx="248786" cy="369332"/>
          </a:xfrm>
          <a:prstGeom prst="rect">
            <a:avLst/>
          </a:prstGeom>
        </p:spPr>
        <p:txBody>
          <a:bodyPr wrap="none">
            <a:spAutoFit/>
          </a:bodyPr>
          <a:lstStyle/>
          <a:p>
            <a:pPr>
              <a:spcAft>
                <a:spcPts val="600"/>
              </a:spcAft>
            </a:pPr>
            <a:r>
              <a:rPr lang="en-US" dirty="0">
                <a:solidFill>
                  <a:srgbClr val="000000"/>
                </a:solidFill>
              </a:rPr>
              <a:t> </a:t>
            </a:r>
            <a:endParaRPr lang="en-US"/>
          </a:p>
        </p:txBody>
      </p:sp>
    </p:spTree>
    <p:extLst>
      <p:ext uri="{BB962C8B-B14F-4D97-AF65-F5344CB8AC3E}">
        <p14:creationId xmlns:p14="http://schemas.microsoft.com/office/powerpoint/2010/main" val="3579976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C06741-260C-1E43-AFA6-B75281E91F8D}"/>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Overdose Symptoms </a:t>
            </a:r>
          </a:p>
        </p:txBody>
      </p:sp>
      <p:sp>
        <p:nvSpPr>
          <p:cNvPr id="3" name="Content Placeholder 2">
            <a:extLst>
              <a:ext uri="{FF2B5EF4-FFF2-40B4-BE49-F238E27FC236}">
                <a16:creationId xmlns:a16="http://schemas.microsoft.com/office/drawing/2014/main" id="{5BD45305-B899-5B4E-A3B7-C2AEAEB6EA72}"/>
              </a:ext>
            </a:extLst>
          </p:cNvPr>
          <p:cNvSpPr>
            <a:spLocks noGrp="1"/>
          </p:cNvSpPr>
          <p:nvPr>
            <p:ph idx="1"/>
          </p:nvPr>
        </p:nvSpPr>
        <p:spPr>
          <a:xfrm>
            <a:off x="5591695" y="1402080"/>
            <a:ext cx="5320696" cy="4053840"/>
          </a:xfrm>
        </p:spPr>
        <p:txBody>
          <a:bodyPr anchor="ctr">
            <a:normAutofit/>
          </a:bodyPr>
          <a:lstStyle/>
          <a:p>
            <a:pPr fontAlgn="base">
              <a:lnSpc>
                <a:spcPct val="90000"/>
              </a:lnSpc>
            </a:pPr>
            <a:r>
              <a:rPr lang="en-US" sz="1500"/>
              <a:t>Loss of consciousness</a:t>
            </a:r>
          </a:p>
          <a:p>
            <a:pPr fontAlgn="base">
              <a:lnSpc>
                <a:spcPct val="90000"/>
              </a:lnSpc>
            </a:pPr>
            <a:r>
              <a:rPr lang="en-US" sz="1500"/>
              <a:t>Unresponsive to outside stimulus</a:t>
            </a:r>
          </a:p>
          <a:p>
            <a:pPr fontAlgn="base">
              <a:lnSpc>
                <a:spcPct val="90000"/>
              </a:lnSpc>
            </a:pPr>
            <a:r>
              <a:rPr lang="en-US" sz="1500"/>
              <a:t>Awake, but unable to talk</a:t>
            </a:r>
          </a:p>
          <a:p>
            <a:pPr fontAlgn="base">
              <a:lnSpc>
                <a:spcPct val="90000"/>
              </a:lnSpc>
            </a:pPr>
            <a:r>
              <a:rPr lang="en-US" sz="1500"/>
              <a:t>Breathing is very slow and shallow, erratic, or has stopped</a:t>
            </a:r>
          </a:p>
          <a:p>
            <a:pPr fontAlgn="base">
              <a:lnSpc>
                <a:spcPct val="90000"/>
              </a:lnSpc>
            </a:pPr>
            <a:r>
              <a:rPr lang="en-US" sz="1500"/>
              <a:t>For lighter skinned people, the skin tone turns bluish purple, for darker skinned people, it turns grayish or ashen.</a:t>
            </a:r>
          </a:p>
          <a:p>
            <a:pPr fontAlgn="base">
              <a:lnSpc>
                <a:spcPct val="90000"/>
              </a:lnSpc>
            </a:pPr>
            <a:r>
              <a:rPr lang="en-US" sz="1500"/>
              <a:t>Choking sounds, or a snore-like gurgling noise (sometimes called the “death rattle”)</a:t>
            </a:r>
          </a:p>
          <a:p>
            <a:pPr fontAlgn="base">
              <a:lnSpc>
                <a:spcPct val="90000"/>
              </a:lnSpc>
            </a:pPr>
            <a:r>
              <a:rPr lang="en-US" sz="1500"/>
              <a:t>Vomiting</a:t>
            </a:r>
          </a:p>
          <a:p>
            <a:pPr fontAlgn="base">
              <a:lnSpc>
                <a:spcPct val="90000"/>
              </a:lnSpc>
            </a:pPr>
            <a:r>
              <a:rPr lang="en-US" sz="1500"/>
              <a:t>Body is very limp</a:t>
            </a:r>
          </a:p>
          <a:p>
            <a:pPr fontAlgn="base">
              <a:lnSpc>
                <a:spcPct val="90000"/>
              </a:lnSpc>
            </a:pPr>
            <a:r>
              <a:rPr lang="en-US" sz="1500"/>
              <a:t>Face is very pale or clammy</a:t>
            </a:r>
          </a:p>
          <a:p>
            <a:pPr fontAlgn="base">
              <a:lnSpc>
                <a:spcPct val="90000"/>
              </a:lnSpc>
            </a:pPr>
            <a:r>
              <a:rPr lang="en-US" sz="1500"/>
              <a:t>Fingertips and lips turn blue or purplish black</a:t>
            </a:r>
          </a:p>
          <a:p>
            <a:pPr fontAlgn="base">
              <a:lnSpc>
                <a:spcPct val="90000"/>
              </a:lnSpc>
            </a:pPr>
            <a:r>
              <a:rPr lang="en-US" sz="1500"/>
              <a:t>Pulse (heartbeat) is slow, erratic, or not there at all</a:t>
            </a:r>
          </a:p>
          <a:p>
            <a:pPr>
              <a:lnSpc>
                <a:spcPct val="90000"/>
              </a:lnSpc>
            </a:pPr>
            <a:endParaRPr lang="en-US" sz="1500"/>
          </a:p>
        </p:txBody>
      </p:sp>
    </p:spTree>
    <p:extLst>
      <p:ext uri="{BB962C8B-B14F-4D97-AF65-F5344CB8AC3E}">
        <p14:creationId xmlns:p14="http://schemas.microsoft.com/office/powerpoint/2010/main" val="227006924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147171</TotalTime>
  <Words>1049</Words>
  <Application>Microsoft Macintosh PowerPoint</Application>
  <PresentationFormat>Widescreen</PresentationFormat>
  <Paragraphs>161</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Century Gothic</vt:lpstr>
      <vt:lpstr>Gill Sans MT</vt:lpstr>
      <vt:lpstr>Libre Franklin</vt:lpstr>
      <vt:lpstr>Libre Franklin Medium</vt:lpstr>
      <vt:lpstr>PT Serif</vt:lpstr>
      <vt:lpstr>Parcel</vt:lpstr>
      <vt:lpstr>HARM REDUCTION </vt:lpstr>
      <vt:lpstr>NCHRC</vt:lpstr>
      <vt:lpstr>EVERYDAY HR</vt:lpstr>
      <vt:lpstr>HARM REDUCTION</vt:lpstr>
      <vt:lpstr>WHAT IS HARM REDUCTION</vt:lpstr>
      <vt:lpstr>SSP Basics</vt:lpstr>
      <vt:lpstr>SYRINGE EXCHANGE STARTS A CONVERSATION</vt:lpstr>
      <vt:lpstr>Opiate Overdose</vt:lpstr>
      <vt:lpstr>Overdose Symptoms </vt:lpstr>
      <vt:lpstr>Naloxone</vt:lpstr>
      <vt:lpstr>Calling 911</vt:lpstr>
      <vt:lpstr>Current Good Sam</vt:lpstr>
      <vt:lpstr>Protections</vt:lpstr>
      <vt:lpstr>Overamping</vt:lpstr>
      <vt:lpstr>Preventing Overdose/Amp</vt:lpstr>
      <vt:lpstr>Other People’s Needles and PPE</vt:lpstr>
      <vt:lpstr>Why Sharps safety matters</vt:lpstr>
      <vt:lpstr>Questions? Comments?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 REDUCTION </dc:title>
  <dc:creator>Reid Getty</dc:creator>
  <cp:lastModifiedBy>Reid Getty</cp:lastModifiedBy>
  <cp:revision>13</cp:revision>
  <dcterms:created xsi:type="dcterms:W3CDTF">2021-11-02T16:47:41Z</dcterms:created>
  <dcterms:modified xsi:type="dcterms:W3CDTF">2023-06-01T13:16:35Z</dcterms:modified>
</cp:coreProperties>
</file>