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0" r:id="rId5"/>
    <p:sldMasterId id="2147483722" r:id="rId6"/>
  </p:sldMasterIdLst>
  <p:notesMasterIdLst>
    <p:notesMasterId r:id="rId35"/>
  </p:notesMasterIdLst>
  <p:handoutMasterIdLst>
    <p:handoutMasterId r:id="rId36"/>
  </p:handoutMasterIdLst>
  <p:sldIdLst>
    <p:sldId id="12126" r:id="rId7"/>
    <p:sldId id="278" r:id="rId8"/>
    <p:sldId id="12127" r:id="rId9"/>
    <p:sldId id="267" r:id="rId10"/>
    <p:sldId id="645" r:id="rId11"/>
    <p:sldId id="12130" r:id="rId12"/>
    <p:sldId id="12137" r:id="rId13"/>
    <p:sldId id="655" r:id="rId14"/>
    <p:sldId id="656" r:id="rId15"/>
    <p:sldId id="657" r:id="rId16"/>
    <p:sldId id="269" r:id="rId17"/>
    <p:sldId id="272" r:id="rId18"/>
    <p:sldId id="273" r:id="rId19"/>
    <p:sldId id="274" r:id="rId20"/>
    <p:sldId id="448" r:id="rId21"/>
    <p:sldId id="12143" r:id="rId22"/>
    <p:sldId id="651" r:id="rId23"/>
    <p:sldId id="265" r:id="rId24"/>
    <p:sldId id="12138" r:id="rId25"/>
    <p:sldId id="268" r:id="rId26"/>
    <p:sldId id="12139" r:id="rId27"/>
    <p:sldId id="12140" r:id="rId28"/>
    <p:sldId id="12131" r:id="rId29"/>
    <p:sldId id="12132" r:id="rId30"/>
    <p:sldId id="12133" r:id="rId31"/>
    <p:sldId id="12135" r:id="rId32"/>
    <p:sldId id="12134" r:id="rId33"/>
    <p:sldId id="12142" r:id="rId34"/>
  </p:sldIdLst>
  <p:sldSz cx="9144000" cy="6858000" type="screen4x3"/>
  <p:notesSz cx="7096125"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 id="2" name="Nuti, Sudhakar" initials="NS" lastIdx="7" clrIdx="1"/>
  <p:cmAuthor id="3" name="Denise Neunaber" initials="DN" lastIdx="1" clrIdx="2">
    <p:extLst>
      <p:ext uri="{19B8F6BF-5375-455C-9EA6-DF929625EA0E}">
        <p15:presenceInfo xmlns:p15="http://schemas.microsoft.com/office/powerpoint/2012/main" userId="S::denise@ncceh.onmicrosoft.com::48a6ef06-acd1-4ba8-a27f-b89a4e4070e2" providerId="AD"/>
      </p:ext>
    </p:extLst>
  </p:cmAuthor>
  <p:cmAuthor id="4" name="Emily Carmody" initials="EC" lastIdx="20" clrIdx="3">
    <p:extLst>
      <p:ext uri="{19B8F6BF-5375-455C-9EA6-DF929625EA0E}">
        <p15:presenceInfo xmlns:p15="http://schemas.microsoft.com/office/powerpoint/2012/main" userId="Emily Carmo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E32"/>
    <a:srgbClr val="15365E"/>
    <a:srgbClr val="FFCCCC"/>
    <a:srgbClr val="FFFFFF"/>
    <a:srgbClr val="536EAB"/>
    <a:srgbClr val="94B6C7"/>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8F912-3327-4ED6-813A-199BD538707B}" v="4" dt="2020-06-17T22:36:43.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14" autoAdjust="0"/>
  </p:normalViewPr>
  <p:slideViewPr>
    <p:cSldViewPr snapToGrid="0">
      <p:cViewPr varScale="1">
        <p:scale>
          <a:sx n="67" d="100"/>
          <a:sy n="67" d="100"/>
        </p:scale>
        <p:origin x="1392"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Carmody" userId="30c4f51a-9b80-44cb-95d7-d6a4cf74f52a" providerId="ADAL" clId="{4238F912-3327-4ED6-813A-199BD538707B}"/>
    <pc:docChg chg="custSel modSld sldOrd">
      <pc:chgData name="Emily Carmody" userId="30c4f51a-9b80-44cb-95d7-d6a4cf74f52a" providerId="ADAL" clId="{4238F912-3327-4ED6-813A-199BD538707B}" dt="2020-06-17T23:09:44.739" v="2017" actId="5793"/>
      <pc:docMkLst>
        <pc:docMk/>
      </pc:docMkLst>
      <pc:sldChg chg="modNotesTx">
        <pc:chgData name="Emily Carmody" userId="30c4f51a-9b80-44cb-95d7-d6a4cf74f52a" providerId="ADAL" clId="{4238F912-3327-4ED6-813A-199BD538707B}" dt="2020-06-17T22:49:34.354" v="539" actId="20577"/>
        <pc:sldMkLst>
          <pc:docMk/>
          <pc:sldMk cId="173942" sldId="267"/>
        </pc:sldMkLst>
      </pc:sldChg>
      <pc:sldChg chg="modNotesTx">
        <pc:chgData name="Emily Carmody" userId="30c4f51a-9b80-44cb-95d7-d6a4cf74f52a" providerId="ADAL" clId="{4238F912-3327-4ED6-813A-199BD538707B}" dt="2020-06-17T22:36:40.929" v="0" actId="313"/>
        <pc:sldMkLst>
          <pc:docMk/>
          <pc:sldMk cId="4259017803" sldId="274"/>
        </pc:sldMkLst>
      </pc:sldChg>
      <pc:sldChg chg="modNotesTx">
        <pc:chgData name="Emily Carmody" userId="30c4f51a-9b80-44cb-95d7-d6a4cf74f52a" providerId="ADAL" clId="{4238F912-3327-4ED6-813A-199BD538707B}" dt="2020-06-17T22:50:17.288" v="614" actId="20577"/>
        <pc:sldMkLst>
          <pc:docMk/>
          <pc:sldMk cId="80633409" sldId="645"/>
        </pc:sldMkLst>
      </pc:sldChg>
      <pc:sldChg chg="modNotesTx">
        <pc:chgData name="Emily Carmody" userId="30c4f51a-9b80-44cb-95d7-d6a4cf74f52a" providerId="ADAL" clId="{4238F912-3327-4ED6-813A-199BD538707B}" dt="2020-06-17T23:09:44.739" v="2017" actId="5793"/>
        <pc:sldMkLst>
          <pc:docMk/>
          <pc:sldMk cId="286209748" sldId="657"/>
        </pc:sldMkLst>
      </pc:sldChg>
      <pc:sldChg chg="ord">
        <pc:chgData name="Emily Carmody" userId="30c4f51a-9b80-44cb-95d7-d6a4cf74f52a" providerId="ADAL" clId="{4238F912-3327-4ED6-813A-199BD538707B}" dt="2020-06-17T22:47:33.998" v="2"/>
        <pc:sldMkLst>
          <pc:docMk/>
          <pc:sldMk cId="638828010" sldId="12127"/>
        </pc:sldMkLst>
      </pc:sldChg>
      <pc:sldChg chg="modNotesTx">
        <pc:chgData name="Emily Carmody" userId="30c4f51a-9b80-44cb-95d7-d6a4cf74f52a" providerId="ADAL" clId="{4238F912-3327-4ED6-813A-199BD538707B}" dt="2020-06-17T23:07:32.253" v="1820" actId="20577"/>
        <pc:sldMkLst>
          <pc:docMk/>
          <pc:sldMk cId="821923326" sldId="12140"/>
        </pc:sldMkLst>
      </pc:sldChg>
      <pc:sldChg chg="modNotesTx">
        <pc:chgData name="Emily Carmody" userId="30c4f51a-9b80-44cb-95d7-d6a4cf74f52a" providerId="ADAL" clId="{4238F912-3327-4ED6-813A-199BD538707B}" dt="2020-06-17T23:06:09.934" v="1569" actId="20577"/>
        <pc:sldMkLst>
          <pc:docMk/>
          <pc:sldMk cId="253113938" sldId="12143"/>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3075630" cy="470880"/>
          </a:xfrm>
          <a:prstGeom prst="rect">
            <a:avLst/>
          </a:prstGeom>
        </p:spPr>
        <p:txBody>
          <a:bodyPr vert="horz" lIns="93062" tIns="46531" rIns="93062" bIns="46531" rtlCol="0"/>
          <a:lstStyle>
            <a:lvl1pPr algn="l">
              <a:defRPr sz="1200"/>
            </a:lvl1pPr>
          </a:lstStyle>
          <a:p>
            <a:endParaRPr lang="en-US" dirty="0"/>
          </a:p>
        </p:txBody>
      </p:sp>
      <p:sp>
        <p:nvSpPr>
          <p:cNvPr id="3" name="Date Placeholder 2"/>
          <p:cNvSpPr>
            <a:spLocks noGrp="1"/>
          </p:cNvSpPr>
          <p:nvPr>
            <p:ph type="dt" sz="quarter" idx="1"/>
          </p:nvPr>
        </p:nvSpPr>
        <p:spPr>
          <a:xfrm>
            <a:off x="4018896" y="0"/>
            <a:ext cx="3075630" cy="470880"/>
          </a:xfrm>
          <a:prstGeom prst="rect">
            <a:avLst/>
          </a:prstGeom>
        </p:spPr>
        <p:txBody>
          <a:bodyPr vert="horz" lIns="93062" tIns="46531" rIns="93062" bIns="46531" rtlCol="0"/>
          <a:lstStyle>
            <a:lvl1pPr algn="r">
              <a:defRPr sz="1200"/>
            </a:lvl1pPr>
          </a:lstStyle>
          <a:p>
            <a:fld id="{A9B734D9-FBB7-4B85-86A2-24E15EDE55E0}" type="datetimeFigureOut">
              <a:rPr lang="en-US" smtClean="0"/>
              <a:t>6/24/2020</a:t>
            </a:fld>
            <a:endParaRPr lang="en-US" dirty="0"/>
          </a:p>
        </p:txBody>
      </p:sp>
      <p:sp>
        <p:nvSpPr>
          <p:cNvPr id="4" name="Footer Placeholder 3"/>
          <p:cNvSpPr>
            <a:spLocks noGrp="1"/>
          </p:cNvSpPr>
          <p:nvPr>
            <p:ph type="ftr" sz="quarter" idx="2"/>
          </p:nvPr>
        </p:nvSpPr>
        <p:spPr>
          <a:xfrm>
            <a:off x="10" y="8911246"/>
            <a:ext cx="3075630" cy="470880"/>
          </a:xfrm>
          <a:prstGeom prst="rect">
            <a:avLst/>
          </a:prstGeom>
        </p:spPr>
        <p:txBody>
          <a:bodyPr vert="horz" lIns="93062" tIns="46531" rIns="93062" bIns="465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8896" y="8911246"/>
            <a:ext cx="3075630" cy="470880"/>
          </a:xfrm>
          <a:prstGeom prst="rect">
            <a:avLst/>
          </a:prstGeom>
        </p:spPr>
        <p:txBody>
          <a:bodyPr vert="horz" lIns="93062" tIns="46531" rIns="93062" bIns="46531"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74988" cy="470736"/>
          </a:xfrm>
          <a:prstGeom prst="rect">
            <a:avLst/>
          </a:prstGeom>
        </p:spPr>
        <p:txBody>
          <a:bodyPr vert="horz" lIns="94478" tIns="47237" rIns="94478" bIns="47237" rtlCol="0"/>
          <a:lstStyle>
            <a:lvl1pPr algn="l">
              <a:defRPr sz="1200"/>
            </a:lvl1pPr>
          </a:lstStyle>
          <a:p>
            <a:endParaRPr lang="en-US" dirty="0"/>
          </a:p>
        </p:txBody>
      </p:sp>
      <p:sp>
        <p:nvSpPr>
          <p:cNvPr id="3" name="Date Placeholder 2"/>
          <p:cNvSpPr>
            <a:spLocks noGrp="1"/>
          </p:cNvSpPr>
          <p:nvPr>
            <p:ph type="dt" idx="1"/>
          </p:nvPr>
        </p:nvSpPr>
        <p:spPr>
          <a:xfrm>
            <a:off x="4019496" y="7"/>
            <a:ext cx="3074988" cy="470736"/>
          </a:xfrm>
          <a:prstGeom prst="rect">
            <a:avLst/>
          </a:prstGeom>
        </p:spPr>
        <p:txBody>
          <a:bodyPr vert="horz" lIns="94478" tIns="47237" rIns="94478" bIns="47237" rtlCol="0"/>
          <a:lstStyle>
            <a:lvl1pPr algn="r">
              <a:defRPr sz="1200"/>
            </a:lvl1pPr>
          </a:lstStyle>
          <a:p>
            <a:fld id="{E3FD6F98-055A-4837-90F2-8E5F6821A1BB}" type="datetimeFigureOut">
              <a:rPr lang="en-US" smtClean="0"/>
              <a:t>6/24/2020</a:t>
            </a:fld>
            <a:endParaRPr lang="en-US" dirty="0"/>
          </a:p>
        </p:txBody>
      </p:sp>
      <p:sp>
        <p:nvSpPr>
          <p:cNvPr id="4" name="Slide Image Placeholder 3"/>
          <p:cNvSpPr>
            <a:spLocks noGrp="1" noRot="1" noChangeAspect="1"/>
          </p:cNvSpPr>
          <p:nvPr>
            <p:ph type="sldImg" idx="2"/>
          </p:nvPr>
        </p:nvSpPr>
        <p:spPr>
          <a:xfrm>
            <a:off x="1436688" y="1171575"/>
            <a:ext cx="4222750" cy="3167063"/>
          </a:xfrm>
          <a:prstGeom prst="rect">
            <a:avLst/>
          </a:prstGeom>
          <a:noFill/>
          <a:ln w="12700">
            <a:solidFill>
              <a:prstClr val="black"/>
            </a:solidFill>
          </a:ln>
        </p:spPr>
        <p:txBody>
          <a:bodyPr vert="horz" lIns="94478" tIns="47237" rIns="94478" bIns="47237" rtlCol="0" anchor="ctr"/>
          <a:lstStyle/>
          <a:p>
            <a:endParaRPr lang="en-US" dirty="0"/>
          </a:p>
        </p:txBody>
      </p:sp>
      <p:sp>
        <p:nvSpPr>
          <p:cNvPr id="5" name="Notes Placeholder 4"/>
          <p:cNvSpPr>
            <a:spLocks noGrp="1"/>
          </p:cNvSpPr>
          <p:nvPr>
            <p:ph type="body" sz="quarter" idx="3"/>
          </p:nvPr>
        </p:nvSpPr>
        <p:spPr>
          <a:xfrm>
            <a:off x="709613" y="4515155"/>
            <a:ext cx="5676900" cy="3694212"/>
          </a:xfrm>
          <a:prstGeom prst="rect">
            <a:avLst/>
          </a:prstGeom>
        </p:spPr>
        <p:txBody>
          <a:bodyPr vert="horz" lIns="94478" tIns="47237" rIns="94478" bIns="472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1400"/>
            <a:ext cx="3074988" cy="470735"/>
          </a:xfrm>
          <a:prstGeom prst="rect">
            <a:avLst/>
          </a:prstGeom>
        </p:spPr>
        <p:txBody>
          <a:bodyPr vert="horz" lIns="94478" tIns="47237" rIns="94478" bIns="472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9496" y="8911400"/>
            <a:ext cx="3074988" cy="470735"/>
          </a:xfrm>
          <a:prstGeom prst="rect">
            <a:avLst/>
          </a:prstGeom>
        </p:spPr>
        <p:txBody>
          <a:bodyPr vert="horz" lIns="94478" tIns="47237" rIns="94478" bIns="47237"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171450" indent="-171450" eaLnBrk="1" hangingPunct="1">
              <a:buFont typeface="Arial" panose="020B0604020202020204" pitchFamily="34" charset="0"/>
              <a:buChar char="•"/>
            </a:pPr>
            <a:r>
              <a:rPr lang="en-US" dirty="0"/>
              <a:t>Everyone is currently on mute. We encourage your questions though. </a:t>
            </a:r>
          </a:p>
          <a:p>
            <a:pPr marL="171450" indent="-171450" eaLnBrk="1" hangingPunct="1">
              <a:buFont typeface="Arial" panose="020B0604020202020204" pitchFamily="34" charset="0"/>
              <a:buChar char="•"/>
            </a:pPr>
            <a:r>
              <a:rPr lang="en-US" dirty="0"/>
              <a:t>We want to encourage the use of the chat box. We will monitor the chat box for activity and make sure we respond to your questions. If we do not get to all the questions, we can create an FAQ for commonly asked questions. </a:t>
            </a:r>
          </a:p>
          <a:p>
            <a:pPr marL="171450" indent="-171450" eaLnBrk="1" hangingPunct="1">
              <a:buFont typeface="Arial" panose="020B0604020202020204" pitchFamily="34" charset="0"/>
              <a:buChar char="•"/>
            </a:pPr>
            <a:r>
              <a:rPr lang="en-US" dirty="0"/>
              <a:t>Today’s call will be recorded and posted after the call. </a:t>
            </a:r>
          </a:p>
        </p:txBody>
      </p:sp>
      <p:sp>
        <p:nvSpPr>
          <p:cNvPr id="20484" name="Slide Number Placeholder 3"/>
          <p:cNvSpPr>
            <a:spLocks noGrp="1"/>
          </p:cNvSpPr>
          <p:nvPr>
            <p:ph type="sldNum" sz="quarter" idx="5"/>
          </p:nvPr>
        </p:nvSpPr>
        <p:spPr>
          <a:noFill/>
        </p:spPr>
        <p:txBody>
          <a:bodyPr/>
          <a:lstStyle/>
          <a:p>
            <a:fld id="{1144CABE-B826-4D1A-A7C1-D441C1E273F2}" type="slidenum">
              <a:rPr lang="en-US" smtClean="0"/>
              <a:pPr/>
              <a:t>2</a:t>
            </a:fld>
            <a:endParaRPr lang="en-US" dirty="0"/>
          </a:p>
        </p:txBody>
      </p:sp>
    </p:spTree>
    <p:extLst>
      <p:ext uri="{BB962C8B-B14F-4D97-AF65-F5344CB8AC3E}">
        <p14:creationId xmlns:p14="http://schemas.microsoft.com/office/powerpoint/2010/main" val="199332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Back@Home, rehousing agencies will provide these three services in a progressive and flexible way. For each family or individual, housing navigation, financial assistance, and supportive services may differ based on target population, duration and intensity. </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775984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Households that are eligible for Back@Home fall within one of two categories: those who are literally homeless and those who are precariously housed and at-risk of literal homelessness. People who are literally homeless include…read definition on slide. Back@Home assistance for people who are literally homeless focuses on </a:t>
            </a:r>
            <a:r>
              <a:rPr lang="en-US" sz="1200" b="0" i="0" u="sng" kern="1200" dirty="0">
                <a:solidFill>
                  <a:schemeClr val="tx1"/>
                </a:solidFill>
                <a:effectLst/>
                <a:latin typeface="+mn-lt"/>
                <a:ea typeface="+mn-ea"/>
                <a:cs typeface="+mn-cs"/>
              </a:rPr>
              <a:t>re-housing and stabilization</a:t>
            </a:r>
            <a:r>
              <a:rPr lang="en-US" sz="1200" b="0" i="0" kern="1200" dirty="0">
                <a:solidFill>
                  <a:schemeClr val="tx1"/>
                </a:solidFill>
                <a:effectLst/>
                <a:latin typeface="+mn-lt"/>
                <a:ea typeface="+mn-ea"/>
                <a:cs typeface="+mn-cs"/>
              </a:rPr>
              <a:t>. This assistance is called Rapid Rehousing and involves housing search, placement, financial assistance and stabilization.</a:t>
            </a:r>
            <a:endParaRPr lang="en-US" dirty="0"/>
          </a:p>
          <a:p>
            <a:endParaRPr lang="en-US" dirty="0"/>
          </a:p>
          <a:p>
            <a:r>
              <a:rPr lang="en-US" sz="1200" b="0" i="0" kern="1200" dirty="0">
                <a:solidFill>
                  <a:schemeClr val="tx1"/>
                </a:solidFill>
                <a:effectLst/>
                <a:latin typeface="+mn-lt"/>
                <a:ea typeface="+mn-ea"/>
                <a:cs typeface="+mn-cs"/>
              </a:rPr>
              <a:t>People who are precariously housed and at-risk of literal homelessness include those who are currently in their own housing, including hotel/motel the household is paying for themselves, or who are doubled up AND are being evicted or otherwise forced to leave their housing and have no other safe, appropriate housing options or resources to secure housing. In other words, at-risk households will lose their housing within an established timeframe. Back@Home assistance for people who are precariously housed and at-risk focuses on </a:t>
            </a:r>
            <a:r>
              <a:rPr lang="en-US" sz="1200" b="0" i="0" u="sng" kern="1200" dirty="0">
                <a:solidFill>
                  <a:schemeClr val="tx1"/>
                </a:solidFill>
                <a:effectLst/>
                <a:latin typeface="+mn-lt"/>
                <a:ea typeface="+mn-ea"/>
                <a:cs typeface="+mn-cs"/>
              </a:rPr>
              <a:t>stabilizing people in their current housing or helping them relocate and stabilize in housing</a:t>
            </a:r>
            <a:r>
              <a:rPr lang="en-US" sz="1200" b="0" i="0" kern="1200" dirty="0">
                <a:solidFill>
                  <a:schemeClr val="tx1"/>
                </a:solidFill>
                <a:effectLst/>
                <a:latin typeface="+mn-lt"/>
                <a:ea typeface="+mn-ea"/>
                <a:cs typeface="+mn-cs"/>
              </a:rPr>
              <a:t>. This assistance is called homelessness prevention, and involves the same types of assistance as Rapid Rehousing.</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will be an expectation that Back@Home assistance will be targeted and additional guidance will be provided to grantees. Targeting for eligible participants will be done in a coordinated way.  Rehousing agencies will </a:t>
            </a:r>
            <a:r>
              <a:rPr lang="en-US" dirty="0"/>
              <a:t>serve various subpopulations re: family, chronic homelessness, youth, etc.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pPr lvl="1"/>
            <a:r>
              <a:rPr lang="en-US" sz="1200" b="0" i="0" kern="1200" dirty="0">
                <a:solidFill>
                  <a:schemeClr val="tx1"/>
                </a:solidFill>
                <a:effectLst/>
                <a:latin typeface="+mn-lt"/>
                <a:ea typeface="+mn-ea"/>
                <a:cs typeface="+mn-cs"/>
              </a:rPr>
              <a:t>For homelessness prevention, targeting will focus on eligible households who are most at-risk of literal homelessness – meaning they will become literally homeless sooner than other at-risk households – and who are most vulnerable.</a:t>
            </a:r>
          </a:p>
          <a:p>
            <a:pPr lvl="1"/>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For rapid rehousing, targeting will focus on households who face greater barriers to re-housing and stabilizing in housing, accounting for vulnerability and other needs.</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4245957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Back@Home rehousing agencies will provide assistance in a way that meets the needs of the household. Some households may only need a one-time intervention while others may need longer assistance to stabilize in units. Rehousing agencies will work with each household to assess their need for supports on an ongoing basis.</a:t>
            </a:r>
          </a:p>
          <a:p>
            <a:endParaRPr lang="en-US" dirty="0"/>
          </a:p>
          <a:p>
            <a:r>
              <a:rPr lang="en-US" dirty="0"/>
              <a:t>For those households who may need assistance for longer than the allowed 24 months, Rehousing Agencies will look to connect them to ongoing assistance whether that means a PSH program, housing authority waivers/units for affordable housing, or ongoing services to meet case management needs. </a:t>
            </a:r>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206995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Again, Rehousing Agencies need to approach assistance in a flexible way and not use hard, formulaic approaches. Rehousing agencies will need to be able to adjust both financial assistance and case management to meet the need of the household.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Rehousing case management will focus on problem-solving. This includes immediate problem-solving to resolve conflicts, identify temporary placements while housing is located, etc. to long-term problem-solving to plan for housing retention and create housing stabilization plans with households.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289007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Back@Home utilizes a progressive assistance model where households are provided with resources they need to stabilize. In this approach, Back@Home Florence and Dorian were able to help a large number of households stabilize in housing with smaller investments and connect the small number of households who needed additional resources to maintain housing to long term resources. </a:t>
            </a:r>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1920947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Back@Home uses a Housing First approach as defined by HUD (shown at the top of the slide). Rehousing agencies will not be able to create additional requirements for participants like income or sobriety. </a:t>
            </a:r>
          </a:p>
          <a:p>
            <a:endParaRPr lang="en-US" dirty="0"/>
          </a:p>
          <a:p>
            <a:r>
              <a:rPr lang="en-US" dirty="0"/>
              <a:t>RRH is a successful approach to use with high need households. We know now more than ever that housing is healthcare so it is important to move households into housing quickly rather than having them wait in unsheltered or congregate settings for the next PSH resource. With RRH the household can be moved into housing quickly and supported there while working to connect to long-term resources as needed. </a:t>
            </a:r>
          </a:p>
          <a:p>
            <a:endParaRPr lang="en-US" dirty="0"/>
          </a:p>
          <a:p>
            <a:r>
              <a:rPr lang="en-US" dirty="0"/>
              <a:t>And with that, I’m going to turn it over to Emily Carmody with NCCEH to provide an overview of the Back@Home program infrastructure. </a:t>
            </a: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255184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switching from approach to share some more details about the Back@Home program.</a:t>
            </a:r>
          </a:p>
          <a:p>
            <a:endParaRPr lang="en-US" dirty="0"/>
          </a:p>
          <a:p>
            <a:r>
              <a:rPr lang="en-US" dirty="0"/>
              <a:t>NC Housing Finance Agency is the fiscal agent for the Back@Home program and manages reimbursements that will be submitted in monthly increments. </a:t>
            </a:r>
          </a:p>
          <a:p>
            <a:endParaRPr lang="en-US" dirty="0"/>
          </a:p>
          <a:p>
            <a:r>
              <a:rPr lang="en-US" dirty="0"/>
              <a:t>Back@Home rehousing agency contracts will be with NC Department of Health and Human Services</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300278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HFA managed requisitions and reimbursements through a portal. Rehousing agencies will submit paperwork through the portal and allows rehousing agencies to track submitted payments. </a:t>
            </a:r>
          </a:p>
          <a:p>
            <a:endParaRPr lang="en-US" dirty="0"/>
          </a:p>
          <a:p>
            <a:r>
              <a:rPr lang="en-US" dirty="0"/>
              <a:t>Rehousing agencies will be provided with program standards and a handbook with instructions for the portal, eligible expenses, and documentation needed. </a:t>
            </a:r>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245800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 will be an access point for referrals to Back@Home. 2-1-1 will complete an eligibility screen. Eligible recipients will then be passed to rehousing agencies. Rehousing agencies will accept referrals and meet to confirm eligibility. Once enrolled in the program, client data is entered into the appropriate HMIS system.</a:t>
            </a:r>
          </a:p>
          <a:p>
            <a:endParaRPr lang="en-US" dirty="0"/>
          </a:p>
          <a:p>
            <a:r>
              <a:rPr lang="en-US" dirty="0"/>
              <a:t>Rehousing agencies will also work closely with the CoCs that they cover. We are currently working on a referral process that CoC coordinated entry systems can use to refer households directly that either could not or did not use 2-1-1. </a:t>
            </a:r>
          </a:p>
          <a:p>
            <a:endParaRPr lang="en-US" dirty="0"/>
          </a:p>
          <a:p>
            <a:r>
              <a:rPr lang="en-US" dirty="0"/>
              <a:t>Rehousing agencies will also coordinate with CoCs to ensure that referred households do not have an existing housing plan with other CoC programs. </a:t>
            </a:r>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3092836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enrolled, client data will be tracked in the appropriate HMIS implementation based on where the person is served. Rehousing agencies will be asked to commit to timely data entry for reporting. </a:t>
            </a:r>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257382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state plan in response to COVID-19 includes many strategies, today’s call will be focusing on Back@Home.</a:t>
            </a:r>
          </a:p>
          <a:p>
            <a:endParaRPr lang="en-US" dirty="0"/>
          </a:p>
          <a:p>
            <a:r>
              <a:rPr lang="en-US" dirty="0"/>
              <a:t>The goal for today’s call is to provide more information about Back@Home for agencies who are considering applying to be a rehousing agency with the Back@Home program. </a:t>
            </a:r>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260396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streamline and reduce the burden for rehousing agencies, Unit documentation is done at the state level. Each unit in the Back@Home program needs a debarment check, FMR/RR documentation, and an HQS inspection. HQS inspections are used so that if another rental assistance source is needed to support the household, the unit will have already passed the inspection. </a:t>
            </a:r>
          </a:p>
          <a:p>
            <a:endParaRPr lang="en-US" dirty="0"/>
          </a:p>
          <a:p>
            <a:r>
              <a:rPr lang="en-US" dirty="0"/>
              <a:t>Rehousing agencies electronically submit unit information. Socialserve completes the debarment and FMR/RR check and coordinates with a private inspector to complete the HQS inspection. Inspection turnaround is within 48 hours and was usually within 24 hours for Back@Home Florence. </a:t>
            </a:r>
          </a:p>
          <a:p>
            <a:endParaRPr lang="en-US" dirty="0"/>
          </a:p>
          <a:p>
            <a:r>
              <a:rPr lang="en-US" dirty="0"/>
              <a:t>All the needed documentation for the unit is then sent back to the rehousing agency for their records. </a:t>
            </a:r>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3919681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Rehousing agencies will be provided with trainings on areas that support their work by experts in the field. With Back@Home Florence/Dorian we saw that staffing up can be a big challenge and may require hiring staff with less experience doing RRH. Back@Home will record trainings so Rehousing Agencies have them as a reference, and the program is looking to create onboarding training for new staff along with agency toolkits with sample documents. </a:t>
            </a:r>
          </a:p>
          <a:p>
            <a:endParaRPr lang="en-US" dirty="0"/>
          </a:p>
          <a:p>
            <a:r>
              <a:rPr lang="en-US" dirty="0"/>
              <a:t>Ongoing field support call will provide an opportunity for peer learning amongst program staff and is a way for program leadership to hear about issues in the field that need to be addressed. It makes for a real partnership with the program. Regular calls will also be held with agency leadership and fiscal management staff to address any issues and hear feedback on contracting, requisitions, etc. </a:t>
            </a:r>
          </a:p>
          <a:p>
            <a:endParaRPr lang="en-US" dirty="0"/>
          </a:p>
          <a:p>
            <a:r>
              <a:rPr lang="en-US" dirty="0"/>
              <a:t>And now I’m going to give it back to Erika Ferguson to review information for agencies to use when considering becoming a rehousing agency. </a:t>
            </a:r>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3741748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agencies think about applying to be rehousing agencies, we wanted to provide some key points to think through. </a:t>
            </a:r>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632524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earlier, Back@Home is a partnership between leadership agencies and rehousing agencies. Rehousing agencies will be asked to commit to fully participate in the program. Program standards and handbook will be provided to rehousing agencies that outline these commitments and provide instructions for processes. </a:t>
            </a:r>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3567026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Rehousing agencies will most likely need to increase their staff capacity to meet the need and the speed for rehousing people. Rehousing agencies will need to think through how many additional staff may be needed, what equipment will be needed, and the onboarding process. Back@Home will assist rehousing agencies by providing training resources. </a:t>
            </a:r>
          </a:p>
          <a:p>
            <a:endParaRPr lang="en-US" dirty="0"/>
          </a:p>
          <a:p>
            <a:r>
              <a:rPr lang="en-US" dirty="0"/>
              <a:t>Core staffing needs to be able to provide housing navigation and housing case management. Rehousing agencies could also consider specialized positions for income like SOAR specialists and/or employment specialists. Other specialize positions can include landlord engagement and management. Some communities have centralized landlord engagement and unit recruitment, Back@Home agencies can still participate in that process if it is their coverage area. </a:t>
            </a:r>
          </a:p>
        </p:txBody>
      </p:sp>
      <p:sp>
        <p:nvSpPr>
          <p:cNvPr id="4" name="Slide Number Placeholder 3"/>
          <p:cNvSpPr>
            <a:spLocks noGrp="1"/>
          </p:cNvSpPr>
          <p:nvPr>
            <p:ph type="sldNum" sz="quarter" idx="5"/>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3895941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Agencies need to consider that they may need to review existing fiscal policies to support an increase in volume of financial assistance provided and make sure to support case managers in being nimble when assessing how much subsidy a household needs each month. </a:t>
            </a:r>
          </a:p>
          <a:p>
            <a:endParaRPr lang="en-US" dirty="0"/>
          </a:p>
          <a:p>
            <a:r>
              <a:rPr lang="en-US" dirty="0"/>
              <a:t>Back@Home Florence/Dorian rehousing agencies utilized a number of strategies to pay landlords and other partners including promissory notes and credit cards for key staff. In cases of a need of an urgent payment to not lose a unit or delay housing, rehousing agencies may need a separate protocol for emergent payment requests. </a:t>
            </a:r>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529694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Finally, Back@Home aims to have 100% coverage for participating CoCs. Agencies who are considering applying to be rehousing agencies should consider covering additional counties than where they currently operate. NC DHHS may need to ask for increased coverage to meet its goal.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agencies are considering expanding territory, it is worth starting to think through now how to expand to cover additional territories. How will you partner with the CoC? How will you get to know the area and resources?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150828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6688" y="1171575"/>
            <a:ext cx="4222750" cy="3167063"/>
          </a:xfrm>
        </p:spPr>
      </p:sp>
      <p:sp>
        <p:nvSpPr>
          <p:cNvPr id="3" name="Notes Placeholder 2"/>
          <p:cNvSpPr>
            <a:spLocks noGrp="1"/>
          </p:cNvSpPr>
          <p:nvPr>
            <p:ph type="body" idx="1"/>
          </p:nvPr>
        </p:nvSpPr>
        <p:spPr/>
        <p:txBody>
          <a:bodyPr/>
          <a:lstStyle/>
          <a:p>
            <a:r>
              <a:rPr lang="en-US" dirty="0"/>
              <a:t> </a:t>
            </a:r>
          </a:p>
          <a:p>
            <a:r>
              <a:rPr lang="en-US" dirty="0"/>
              <a:t>Overall, the state’s plan wants to protect people who are highly vulnerable, including people experiencing homelessness, while also flattening the curve to preserve health resources.</a:t>
            </a:r>
          </a:p>
          <a:p>
            <a:endParaRPr lang="en-US" dirty="0"/>
          </a:p>
          <a:p>
            <a:r>
              <a:rPr lang="en-US" dirty="0"/>
              <a:t>Prevention and Rehousing efforts in communities help with this so that people can stay at home in their home, shelters can decrease the number in congregate settings to follow guidelines, and so that it decreases the time spent in shelters to reduce risk.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F6C5A-80AA-064A-B61F-D1B92DCE8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92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wake of Hurricanes Florence and Dorian, the state created a disaster housing program utilizing a rapid rehousing approach. The program covered the 28 counties in the disaster declared region and supported 4 rehousing agencies to scale up to meet the increased need brought on by the hurricanes. </a:t>
            </a:r>
          </a:p>
          <a:p>
            <a:endParaRPr lang="en-US" dirty="0"/>
          </a:p>
          <a:p>
            <a:r>
              <a:rPr lang="en-US" dirty="0"/>
              <a:t>As a part of the state’s plan to respond to COVID-19, Back@Home will be scaled up to create a supportive infrastructure as communities scale up prevention and rehousing efforts to meet the need. CoCs who feel like this program is not needed to implement a rehousing strategy have been provided an option to opt out of participating. </a:t>
            </a:r>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96551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experience of using Back@Home in the wake of the hurricanes, partners saw that efficiencies can be gained by providing supports for agencies as they increase the number of people they serve and increase the speed that they are rehousing households. Support to agencies includes streamlining systems (more information to come), centralizing training resources with ongoing support, and streamlining the requisition process in a way where data can used to track costs for ongoing program budgeting. </a:t>
            </a:r>
          </a:p>
          <a:p>
            <a:endParaRPr lang="en-US" dirty="0"/>
          </a:p>
          <a:p>
            <a:r>
              <a:rPr lang="en-US" dirty="0"/>
              <a:t>Communities will also be provided support through Back@Home. Back@Home can provide an additional phone access point for their CE systems (2-1-1) to manage the high volume of need, a regional support that allows for easy coordination for serving households, and a requisition process that allows of various streams of funding to be utilized if necessary. </a:t>
            </a: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100438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Back@Home is a program born out of partners coming together to fill a need.  </a:t>
            </a:r>
          </a:p>
          <a:p>
            <a:endParaRPr lang="en-US" dirty="0"/>
          </a:p>
          <a:p>
            <a:r>
              <a:rPr lang="en-US" dirty="0"/>
              <a:t>Leadership: The </a:t>
            </a:r>
            <a:r>
              <a:rPr lang="en-US" sz="1200" b="1" dirty="0"/>
              <a:t>North Carolina Department of Health and Human Services </a:t>
            </a:r>
            <a:r>
              <a:rPr lang="en-US" sz="1200" dirty="0"/>
              <a:t>is the administrating agency of the Back@Home initiative with assistance from the </a:t>
            </a:r>
            <a:r>
              <a:rPr lang="en-US" sz="1200" b="1" dirty="0"/>
              <a:t>North Carolina Coalition to End Homelessness</a:t>
            </a:r>
            <a:r>
              <a:rPr lang="en-US" sz="1200" dirty="0"/>
              <a:t> and the </a:t>
            </a:r>
            <a:r>
              <a:rPr lang="en-US" sz="1200" b="1" dirty="0"/>
              <a:t>North Carolina Housing Finance Agency</a:t>
            </a:r>
          </a:p>
          <a:p>
            <a:endParaRPr lang="en-US" sz="1200" b="1" dirty="0"/>
          </a:p>
          <a:p>
            <a:r>
              <a:rPr lang="en-US" sz="1200" b="0" dirty="0"/>
              <a:t>Rehousing Agencies are key partners and the program is designed so that rehousing agency feedback helps to inform program policies. Agencies will receive referrals through a coordinated approach with CoC coordinated entry and 2-1-1. </a:t>
            </a:r>
          </a:p>
          <a:p>
            <a:endParaRPr lang="en-US" sz="1200" b="0" dirty="0"/>
          </a:p>
          <a:p>
            <a:r>
              <a:rPr lang="en-US" sz="1200" b="0" dirty="0"/>
              <a:t>CoCs will be key partners and rehousing agencies are expected to coordinate and work with all CoCs in their coverage area. </a:t>
            </a:r>
          </a:p>
          <a:p>
            <a:endParaRPr lang="en-US" sz="1200" b="0" dirty="0"/>
          </a:p>
          <a:p>
            <a:r>
              <a:rPr lang="en-US" sz="1200" b="0" dirty="0"/>
              <a:t>Other partners will be brought in to help with training, unit inspections and documentation, and data collection and reporting. </a:t>
            </a:r>
            <a:endParaRPr lang="en-US" b="0"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182772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Back@Home rehousing agencies will offer 3 main services that should look very familiar if you are familiar with the rapid rehousing model. </a:t>
            </a:r>
          </a:p>
          <a:p>
            <a:endParaRPr lang="en-US" dirty="0"/>
          </a:p>
          <a:p>
            <a:r>
              <a:rPr lang="en-US" dirty="0"/>
              <a:t>For households who need to relocate or who are literally homeless, Back@Home rehousing agencies will provide housing navigations assistance. Housing navigation includes recruiting landlords, working with households to identify a unit that meets their need, addressing barriers to move in, and helping with negotiations with landlords. </a:t>
            </a:r>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260997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Rehousing agencies will also provide rental assistance to households to help them stabilize in their housing. Rehousing agencies will also work with households to secure the furniture and household goods the household needs to maintain housing. </a:t>
            </a: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118320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service provided is housing stabilization case management. These services include supporting connections to income through work and/or benefits, health/mental health services, and other mainstream resources. </a:t>
            </a:r>
          </a:p>
          <a:p>
            <a:endParaRPr lang="en-US" dirty="0"/>
          </a:p>
          <a:p>
            <a:r>
              <a:rPr lang="en-US" dirty="0"/>
              <a:t>And now I’m going to turn it over to Tom Albanese to discuss the flexible approach rehousing agencies will use as they serve households. Tom is a leading expert on rapid rehousing and prevention. While working at </a:t>
            </a:r>
            <a:r>
              <a:rPr lang="en-US" dirty="0" err="1"/>
              <a:t>Abt</a:t>
            </a:r>
            <a:r>
              <a:rPr lang="en-US" dirty="0"/>
              <a:t> Associates, Tom was national technical assistance lead for HPRP and ESG among other projects. Tom also provided ongoing training and technical assistance for the SSVF program, and he was the principal developer of the Performance Standards and Benchmarks for Rapid Rehousing. Tom also has a wealth of experience in the field and was most recently the Associate Director for the Community Shelter Board in Columbus, OH. We are excited to have Tom’s expertise as a part of Back@Home. </a:t>
            </a:r>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618851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xmlns=""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xmlns=""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31"/>
            <a:ext cx="1824946" cy="1216631"/>
          </a:xfrm>
          <a:prstGeom prst="rect">
            <a:avLst/>
          </a:prstGeom>
        </p:spPr>
      </p:pic>
      <p:pic>
        <p:nvPicPr>
          <p:cNvPr id="23" name="Picture 22">
            <a:extLst>
              <a:ext uri="{FF2B5EF4-FFF2-40B4-BE49-F238E27FC236}">
                <a16:creationId xmlns:a16="http://schemas.microsoft.com/office/drawing/2014/main" xmlns=""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7" y="232220"/>
            <a:ext cx="1820301" cy="1213653"/>
          </a:xfrm>
          <a:prstGeom prst="rect">
            <a:avLst/>
          </a:prstGeom>
        </p:spPr>
      </p:pic>
      <p:pic>
        <p:nvPicPr>
          <p:cNvPr id="24" name="Picture 23">
            <a:extLst>
              <a:ext uri="{FF2B5EF4-FFF2-40B4-BE49-F238E27FC236}">
                <a16:creationId xmlns:a16="http://schemas.microsoft.com/office/drawing/2014/main" xmlns=""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6" y="230098"/>
            <a:ext cx="1617803" cy="1217897"/>
          </a:xfrm>
          <a:prstGeom prst="rect">
            <a:avLst/>
          </a:prstGeom>
        </p:spPr>
      </p:pic>
      <p:pic>
        <p:nvPicPr>
          <p:cNvPr id="25" name="Picture 24">
            <a:extLst>
              <a:ext uri="{FF2B5EF4-FFF2-40B4-BE49-F238E27FC236}">
                <a16:creationId xmlns:a16="http://schemas.microsoft.com/office/drawing/2014/main" xmlns=""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xmlns=""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FB3087-07C7-2446-9506-20ED2D1B9E4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8BBF8025-67A0-D349-8397-3BF5D28FB4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B05141B-2AF7-F84B-B510-47DBF56579EA}"/>
              </a:ext>
            </a:extLst>
          </p:cNvPr>
          <p:cNvSpPr>
            <a:spLocks noGrp="1"/>
          </p:cNvSpPr>
          <p:nvPr>
            <p:ph type="dt" sz="half" idx="10"/>
          </p:nvPr>
        </p:nvSpPr>
        <p:spPr/>
        <p:txBody>
          <a:bodyPr/>
          <a:lstStyle/>
          <a:p>
            <a:fld id="{DF958CF1-946A-5F4D-ABE6-0621AD2CBF79}" type="datetimeFigureOut">
              <a:rPr lang="en-US" smtClean="0"/>
              <a:t>6/24/2020</a:t>
            </a:fld>
            <a:endParaRPr lang="en-US" dirty="0"/>
          </a:p>
        </p:txBody>
      </p:sp>
      <p:sp>
        <p:nvSpPr>
          <p:cNvPr id="5" name="Footer Placeholder 4">
            <a:extLst>
              <a:ext uri="{FF2B5EF4-FFF2-40B4-BE49-F238E27FC236}">
                <a16:creationId xmlns:a16="http://schemas.microsoft.com/office/drawing/2014/main" xmlns="" id="{A20083CF-E434-A648-B91D-8E878ED328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20ABF8-2584-004A-A0F1-856B47A0A20A}"/>
              </a:ext>
            </a:extLst>
          </p:cNvPr>
          <p:cNvSpPr>
            <a:spLocks noGrp="1"/>
          </p:cNvSpPr>
          <p:nvPr>
            <p:ph type="sldNum" sz="quarter" idx="12"/>
          </p:nvPr>
        </p:nvSpPr>
        <p:spPr/>
        <p:txBody>
          <a:bodyPr/>
          <a:lstStyle/>
          <a:p>
            <a:fld id="{AB896EB9-8B1A-354F-89AF-C6D286E17443}" type="slidenum">
              <a:rPr lang="en-US" smtClean="0"/>
              <a:t>‹#›</a:t>
            </a:fld>
            <a:endParaRPr lang="en-US" dirty="0"/>
          </a:p>
        </p:txBody>
      </p:sp>
    </p:spTree>
    <p:extLst>
      <p:ext uri="{BB962C8B-B14F-4D97-AF65-F5344CB8AC3E}">
        <p14:creationId xmlns:p14="http://schemas.microsoft.com/office/powerpoint/2010/main" val="736492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6B68E-140C-024A-A8B5-797B15148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2FCA0E6-FB7D-984D-97A4-C0BE4BDD0D75}"/>
              </a:ext>
            </a:extLst>
          </p:cNvPr>
          <p:cNvSpPr>
            <a:spLocks noGrp="1"/>
          </p:cNvSpPr>
          <p:nvPr>
            <p:ph idx="1"/>
          </p:nvPr>
        </p:nvSpPr>
        <p:spPr/>
        <p:txBody>
          <a:bodyPr/>
          <a:lstStyle/>
          <a:p>
            <a:pPr lvl="0"/>
            <a:endParaRPr lang="en-US" dirty="0"/>
          </a:p>
        </p:txBody>
      </p:sp>
      <p:sp>
        <p:nvSpPr>
          <p:cNvPr id="4" name="Date Placeholder 3">
            <a:extLst>
              <a:ext uri="{FF2B5EF4-FFF2-40B4-BE49-F238E27FC236}">
                <a16:creationId xmlns:a16="http://schemas.microsoft.com/office/drawing/2014/main" xmlns="" id="{B6E8EFAC-E4B0-D140-89D8-65AFA32AF41D}"/>
              </a:ext>
            </a:extLst>
          </p:cNvPr>
          <p:cNvSpPr>
            <a:spLocks noGrp="1"/>
          </p:cNvSpPr>
          <p:nvPr>
            <p:ph type="dt" sz="half" idx="10"/>
          </p:nvPr>
        </p:nvSpPr>
        <p:spPr/>
        <p:txBody>
          <a:bodyPr/>
          <a:lstStyle/>
          <a:p>
            <a:fld id="{DF958CF1-946A-5F4D-ABE6-0621AD2CBF79}" type="datetimeFigureOut">
              <a:rPr lang="en-US" smtClean="0"/>
              <a:t>6/24/2020</a:t>
            </a:fld>
            <a:endParaRPr lang="en-US" dirty="0"/>
          </a:p>
        </p:txBody>
      </p:sp>
      <p:sp>
        <p:nvSpPr>
          <p:cNvPr id="5" name="Footer Placeholder 4">
            <a:extLst>
              <a:ext uri="{FF2B5EF4-FFF2-40B4-BE49-F238E27FC236}">
                <a16:creationId xmlns:a16="http://schemas.microsoft.com/office/drawing/2014/main" xmlns="" id="{F0966A0E-5A95-1C44-9928-88A222FA15A6}"/>
              </a:ext>
            </a:extLst>
          </p:cNvPr>
          <p:cNvSpPr>
            <a:spLocks noGrp="1"/>
          </p:cNvSpPr>
          <p:nvPr>
            <p:ph type="ftr" sz="quarter" idx="11"/>
          </p:nvPr>
        </p:nvSpPr>
        <p:spPr/>
        <p:txBody>
          <a:bodyPr/>
          <a:lstStyle/>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xmlns="" id="{1992FF12-D357-7B47-9250-96ACC636D940}"/>
              </a:ext>
            </a:extLst>
          </p:cNvPr>
          <p:cNvSpPr>
            <a:spLocks noGrp="1"/>
          </p:cNvSpPr>
          <p:nvPr>
            <p:ph type="sldNum" sz="quarter" idx="12"/>
          </p:nvPr>
        </p:nvSpPr>
        <p:spPr/>
        <p:txBody>
          <a:bodyPr/>
          <a:lstStyle>
            <a:lvl1pPr>
              <a:defRPr/>
            </a:lvl1pPr>
          </a:lstStyle>
          <a:p>
            <a:endParaRPr lang="en-US" dirty="0"/>
          </a:p>
          <a:p>
            <a:endParaRPr lang="en-US" dirty="0"/>
          </a:p>
          <a:p>
            <a:endParaRPr lang="en-US" dirty="0"/>
          </a:p>
        </p:txBody>
      </p:sp>
    </p:spTree>
    <p:extLst>
      <p:ext uri="{BB962C8B-B14F-4D97-AF65-F5344CB8AC3E}">
        <p14:creationId xmlns:p14="http://schemas.microsoft.com/office/powerpoint/2010/main" val="3049486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D6FEF-DE4B-48D2-AC1A-B66156354F5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E9F51BE0-F29D-48EB-B8AC-9D62E0BB136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072BDB3-9C9C-473D-8365-E272125361BF}"/>
              </a:ext>
            </a:extLst>
          </p:cNvPr>
          <p:cNvSpPr>
            <a:spLocks noGrp="1"/>
          </p:cNvSpPr>
          <p:nvPr>
            <p:ph type="dt" sz="half" idx="10"/>
          </p:nvPr>
        </p:nvSpPr>
        <p:spPr/>
        <p:txBody>
          <a:bodyPr/>
          <a:lstStyle/>
          <a:p>
            <a:fld id="{7A35D2E4-1878-461A-8A45-126A558C2BA5}" type="datetimeFigureOut">
              <a:rPr lang="en-US" smtClean="0"/>
              <a:t>6/24/2020</a:t>
            </a:fld>
            <a:endParaRPr lang="en-US" dirty="0"/>
          </a:p>
        </p:txBody>
      </p:sp>
      <p:sp>
        <p:nvSpPr>
          <p:cNvPr id="5" name="Footer Placeholder 4">
            <a:extLst>
              <a:ext uri="{FF2B5EF4-FFF2-40B4-BE49-F238E27FC236}">
                <a16:creationId xmlns:a16="http://schemas.microsoft.com/office/drawing/2014/main" xmlns="" id="{00E25040-F265-47FA-97D3-CAA3B6CB7D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EA31071-EAFC-42F4-80AD-28A053F7992D}"/>
              </a:ext>
            </a:extLst>
          </p:cNvPr>
          <p:cNvSpPr>
            <a:spLocks noGrp="1"/>
          </p:cNvSpPr>
          <p:nvPr>
            <p:ph type="sldNum" sz="quarter" idx="12"/>
          </p:nvPr>
        </p:nvSpPr>
        <p:spPr/>
        <p:txBody>
          <a:bodyPr/>
          <a:lstStyle/>
          <a:p>
            <a:fld id="{042BAFFE-3AC2-4133-AD59-5D610D57236C}" type="slidenum">
              <a:rPr lang="en-US" smtClean="0"/>
              <a:t>‹#›</a:t>
            </a:fld>
            <a:endParaRPr lang="en-US" dirty="0"/>
          </a:p>
        </p:txBody>
      </p:sp>
    </p:spTree>
    <p:extLst>
      <p:ext uri="{BB962C8B-B14F-4D97-AF65-F5344CB8AC3E}">
        <p14:creationId xmlns:p14="http://schemas.microsoft.com/office/powerpoint/2010/main" val="202576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A5F5D-8EC9-4345-9561-AEB811369D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86454DE-670C-418B-9988-5DC1AFD44A4C}"/>
              </a:ext>
            </a:extLst>
          </p:cNvPr>
          <p:cNvSpPr>
            <a:spLocks noGrp="1"/>
          </p:cNvSpPr>
          <p:nvPr>
            <p:ph type="dt" sz="half" idx="10"/>
          </p:nvPr>
        </p:nvSpPr>
        <p:spPr/>
        <p:txBody>
          <a:bodyPr/>
          <a:lstStyle/>
          <a:p>
            <a:fld id="{7A35D2E4-1878-461A-8A45-126A558C2BA5}" type="datetimeFigureOut">
              <a:rPr lang="en-US" smtClean="0"/>
              <a:t>6/24/2020</a:t>
            </a:fld>
            <a:endParaRPr lang="en-US" dirty="0"/>
          </a:p>
        </p:txBody>
      </p:sp>
      <p:sp>
        <p:nvSpPr>
          <p:cNvPr id="4" name="Footer Placeholder 3">
            <a:extLst>
              <a:ext uri="{FF2B5EF4-FFF2-40B4-BE49-F238E27FC236}">
                <a16:creationId xmlns:a16="http://schemas.microsoft.com/office/drawing/2014/main" xmlns="" id="{D2D9614D-40A1-48A9-B21E-7E9B4BD30F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22CA94DB-A639-4891-AD79-BB36BC90F879}"/>
              </a:ext>
            </a:extLst>
          </p:cNvPr>
          <p:cNvSpPr>
            <a:spLocks noGrp="1"/>
          </p:cNvSpPr>
          <p:nvPr>
            <p:ph type="sldNum" sz="quarter" idx="12"/>
          </p:nvPr>
        </p:nvSpPr>
        <p:spPr/>
        <p:txBody>
          <a:bodyPr/>
          <a:lstStyle/>
          <a:p>
            <a:fld id="{042BAFFE-3AC2-4133-AD59-5D610D57236C}" type="slidenum">
              <a:rPr lang="en-US" smtClean="0"/>
              <a:t>‹#›</a:t>
            </a:fld>
            <a:endParaRPr lang="en-US" dirty="0"/>
          </a:p>
        </p:txBody>
      </p:sp>
    </p:spTree>
    <p:extLst>
      <p:ext uri="{BB962C8B-B14F-4D97-AF65-F5344CB8AC3E}">
        <p14:creationId xmlns:p14="http://schemas.microsoft.com/office/powerpoint/2010/main" val="4072723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6490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537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8"/>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8"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8"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8"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xmlns=""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xmlns=""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33"/>
            <a:ext cx="1824946" cy="1216631"/>
          </a:xfrm>
          <a:prstGeom prst="rect">
            <a:avLst/>
          </a:prstGeom>
        </p:spPr>
      </p:pic>
      <p:pic>
        <p:nvPicPr>
          <p:cNvPr id="23" name="Picture 22">
            <a:extLst>
              <a:ext uri="{FF2B5EF4-FFF2-40B4-BE49-F238E27FC236}">
                <a16:creationId xmlns:a16="http://schemas.microsoft.com/office/drawing/2014/main" xmlns=""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7" y="232222"/>
            <a:ext cx="1820301" cy="1213653"/>
          </a:xfrm>
          <a:prstGeom prst="rect">
            <a:avLst/>
          </a:prstGeom>
        </p:spPr>
      </p:pic>
      <p:pic>
        <p:nvPicPr>
          <p:cNvPr id="24" name="Picture 23">
            <a:extLst>
              <a:ext uri="{FF2B5EF4-FFF2-40B4-BE49-F238E27FC236}">
                <a16:creationId xmlns:a16="http://schemas.microsoft.com/office/drawing/2014/main" xmlns=""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7" y="230100"/>
            <a:ext cx="1617803" cy="1217897"/>
          </a:xfrm>
          <a:prstGeom prst="rect">
            <a:avLst/>
          </a:prstGeom>
        </p:spPr>
      </p:pic>
      <p:pic>
        <p:nvPicPr>
          <p:cNvPr id="25" name="Picture 24">
            <a:extLst>
              <a:ext uri="{FF2B5EF4-FFF2-40B4-BE49-F238E27FC236}">
                <a16:creationId xmlns:a16="http://schemas.microsoft.com/office/drawing/2014/main" xmlns=""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xmlns=""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2839302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8"/>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8"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8"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8"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318989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8" y="2061989"/>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8"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8"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8"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57108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3"/>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9"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654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6"/>
            <a:ext cx="7888288" cy="1212895"/>
          </a:xfrm>
          <a:prstGeom prst="rect">
            <a:avLst/>
          </a:prstGeom>
        </p:spPr>
        <p:txBody>
          <a:bodyPr>
            <a:noAutofit/>
          </a:bodyPr>
          <a:lstStyle>
            <a:lvl1pPr marL="171450" indent="-171450">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spcBef>
                <a:spcPts val="0"/>
              </a:spcBef>
              <a:buFont typeface="Franklin Gothic Medium" panose="020B06030201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9"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639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5" y="624945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820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5" y="624945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8"/>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8"/>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213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2" y="1849442"/>
            <a:ext cx="3840163"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63" indent="-128588">
              <a:buFont typeface="Franklin Gothic Medium Cond" panose="020B06060304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a:defRPr sz="15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71"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5"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8"/>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8"/>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51" y="1840563"/>
            <a:ext cx="3840163"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63" indent="-128588">
              <a:buFont typeface="Franklin Gothic Medium Cond" panose="020B0606030402020204" pitchFamily="34" charset="0"/>
              <a:buChar char="–"/>
              <a:defRPr sz="1500" b="1" i="0" baseline="0">
                <a:latin typeface="Arial" panose="020B0604020202020204" pitchFamily="34" charset="0"/>
                <a:ea typeface="Arial" panose="020B0604020202020204" pitchFamily="34" charset="0"/>
                <a:cs typeface="Arial" panose="020B0604020202020204" pitchFamily="34" charset="0"/>
              </a:defRPr>
            </a:lvl2pPr>
            <a:lvl3pPr>
              <a:defRPr sz="15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20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81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054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71450" indent="-171450">
              <a:lnSpc>
                <a:spcPct val="100000"/>
              </a:lnSpc>
              <a:spcBef>
                <a:spcPts val="900"/>
              </a:spcBef>
              <a:defRPr sz="2100">
                <a:latin typeface="+mn-lt"/>
              </a:defRPr>
            </a:lvl1pPr>
            <a:lvl2pPr marL="432197" indent="-175022">
              <a:lnSpc>
                <a:spcPct val="100000"/>
              </a:lnSpc>
              <a:buFont typeface="Franklin Gothic Medium" panose="020B0603020102020204" pitchFamily="34" charset="0"/>
              <a:buChar char="−"/>
              <a:defRPr sz="1800">
                <a:latin typeface="+mn-lt"/>
              </a:defRPr>
            </a:lvl2pPr>
            <a:lvl3pPr marL="729854" indent="-171450">
              <a:lnSpc>
                <a:spcPct val="100000"/>
              </a:lnSpc>
              <a:defRPr sz="15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1" y="6573308"/>
            <a:ext cx="564098" cy="284692"/>
          </a:xfrm>
        </p:spPr>
        <p:txBody>
          <a:bodyPr/>
          <a:lstStyle>
            <a:lvl1pPr>
              <a:defRPr sz="75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71" y="624054"/>
            <a:ext cx="7843267" cy="548640"/>
          </a:xfrm>
        </p:spPr>
        <p:txBody>
          <a:bodyPr anchor="t">
            <a:noAutofit/>
          </a:bodyPr>
          <a:lstStyle>
            <a:lvl1pPr algn="l">
              <a:defRPr sz="270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72496" tIns="36248" rIns="72496" bIns="36248"/>
          <a:lstStyle/>
          <a:p>
            <a:pPr>
              <a:defRPr/>
            </a:pPr>
            <a:endParaRPr lang="en-US" sz="1350" dirty="0">
              <a:solidFill>
                <a:srgbClr val="000000"/>
              </a:solidFill>
              <a:cs typeface="Arial" charset="0"/>
            </a:endParaRPr>
          </a:p>
        </p:txBody>
      </p:sp>
    </p:spTree>
    <p:extLst>
      <p:ext uri="{BB962C8B-B14F-4D97-AF65-F5344CB8AC3E}">
        <p14:creationId xmlns:p14="http://schemas.microsoft.com/office/powerpoint/2010/main" val="3826391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78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7" y="2061987"/>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24054"/>
            <a:ext cx="788898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4"/>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849440"/>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50" y="1840561"/>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vmlDrawing" Target="../drawings/vmlDrawing1.v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image" Target="../media/image8.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oleObject" Target="../embeddings/oleObject1.bin"/><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13"/>
          <p:cNvSpPr txBox="1">
            <a:spLocks/>
          </p:cNvSpPr>
          <p:nvPr userDrawn="1"/>
        </p:nvSpPr>
        <p:spPr>
          <a:xfrm>
            <a:off x="8627269" y="6600159"/>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723" r:id="rId11"/>
    <p:sldLayoutId id="2147483724" r:id="rId12"/>
    <p:sldLayoutId id="2147483808" r:id="rId13"/>
    <p:sldLayoutId id="2147483809" r:id="rId14"/>
    <p:sldLayoutId id="2147483810" r:id="rId15"/>
    <p:sldLayoutId id="2147483811" r:id="rId16"/>
  </p:sldLayoutIdLst>
  <p:hf sldNum="0"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7E222445-48CB-4728-AB77-4E0434F94457}"/>
              </a:ext>
            </a:extLst>
          </p:cNvPr>
          <p:cNvGraphicFramePr>
            <a:graphicFrameLocks noChangeAspect="1"/>
          </p:cNvGraphicFramePr>
          <p:nvPr userDrawn="1">
            <p:custDataLst>
              <p:tags r:id="rId14"/>
            </p:custDataLst>
            <p:extLst>
              <p:ext uri="{D42A27DB-BD31-4B8C-83A1-F6EECF244321}">
                <p14:modId xmlns:p14="http://schemas.microsoft.com/office/powerpoint/2010/main" val="327186893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spid="_x0000_s1028" name="think-cell Slide" r:id="rId15" imgW="395" imgH="396" progId="TCLayout.ActiveDocument.1">
                  <p:embed/>
                </p:oleObj>
              </mc:Choice>
              <mc:Fallback>
                <p:oleObj name="think-cell Slide" r:id="rId15" imgW="395" imgH="396" progId="TCLayout.ActiveDocument.1">
                  <p:embed/>
                  <p:pic>
                    <p:nvPicPr>
                      <p:cNvPr id="2" name="Object 1" hidden="1">
                        <a:extLst>
                          <a:ext uri="{FF2B5EF4-FFF2-40B4-BE49-F238E27FC236}">
                            <a16:creationId xmlns:a16="http://schemas.microsoft.com/office/drawing/2014/main" xmlns="" id="{7E222445-48CB-4728-AB77-4E0434F94457}"/>
                          </a:ext>
                        </a:extLst>
                      </p:cNvPr>
                      <p:cNvPicPr/>
                      <p:nvPr/>
                    </p:nvPicPr>
                    <p:blipFill>
                      <a:blip r:embed="rId16"/>
                      <a:stretch>
                        <a:fillRect/>
                      </a:stretch>
                    </p:blipFill>
                    <p:spPr>
                      <a:xfrm>
                        <a:off x="1192" y="1588"/>
                        <a:ext cx="1191" cy="1588"/>
                      </a:xfrm>
                      <a:prstGeom prst="rect">
                        <a:avLst/>
                      </a:prstGeom>
                    </p:spPr>
                  </p:pic>
                </p:oleObj>
              </mc:Fallback>
            </mc:AlternateContent>
          </a:graphicData>
        </a:graphic>
      </p:graphicFrame>
      <p:sp>
        <p:nvSpPr>
          <p:cNvPr id="4" name="Text Placeholder 8"/>
          <p:cNvSpPr txBox="1">
            <a:spLocks/>
          </p:cNvSpPr>
          <p:nvPr userDrawn="1"/>
        </p:nvSpPr>
        <p:spPr>
          <a:xfrm>
            <a:off x="52228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675" b="1" i="0" dirty="0">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8627269" y="6600161"/>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675" b="1" i="0" smtClean="0">
                <a:latin typeface="Arial" panose="020B0604020202020204" pitchFamily="34" charset="0"/>
                <a:cs typeface="Arial" panose="020B0604020202020204" pitchFamily="34" charset="0"/>
              </a:rPr>
              <a:pPr/>
              <a:t>‹#›</a:t>
            </a:fld>
            <a:endParaRPr lang="en-US" sz="675"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15097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l" defTabSz="514350" rtl="0" eaLnBrk="1" latinLnBrk="0" hangingPunct="1">
        <a:lnSpc>
          <a:spcPct val="90000"/>
        </a:lnSpc>
        <a:spcBef>
          <a:spcPct val="0"/>
        </a:spcBef>
        <a:buNone/>
        <a:defRPr sz="2475" b="1" i="0" kern="1200">
          <a:solidFill>
            <a:schemeClr val="tx1"/>
          </a:solidFill>
          <a:latin typeface="Helvetica" charset="0"/>
          <a:ea typeface="Helvetica" charset="0"/>
          <a:cs typeface="Helvetica"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193" y="365128"/>
            <a:ext cx="799915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6193" y="1825625"/>
            <a:ext cx="799915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829112"/>
      </p:ext>
    </p:extLst>
  </p:cSld>
  <p:clrMap bg1="lt1" tx1="dk1" bg2="lt2" tx2="dk2" accent1="accent1" accent2="accent2" accent3="accent3" accent4="accent4" accent5="accent5" accent6="accent6" hlink="hlink" folHlink="folHlink"/>
  <p:sldLayoutIdLst>
    <p:sldLayoutId id="2147483807" r:id="rId1"/>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nchfa.org/Portal/Account/Login.asp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CA06C4B-4B65-4995-9F17-216AD3663C27}"/>
              </a:ext>
            </a:extLst>
          </p:cNvPr>
          <p:cNvSpPr>
            <a:spLocks noGrp="1"/>
          </p:cNvSpPr>
          <p:nvPr>
            <p:ph type="body" sz="quarter" idx="10"/>
          </p:nvPr>
        </p:nvSpPr>
        <p:spPr/>
        <p:txBody>
          <a:bodyPr/>
          <a:lstStyle/>
          <a:p>
            <a:r>
              <a:rPr lang="en-US" dirty="0"/>
              <a:t>North Carolina Department of Health and Human Services</a:t>
            </a:r>
          </a:p>
        </p:txBody>
      </p:sp>
      <p:sp>
        <p:nvSpPr>
          <p:cNvPr id="3" name="Text Placeholder 2">
            <a:extLst>
              <a:ext uri="{FF2B5EF4-FFF2-40B4-BE49-F238E27FC236}">
                <a16:creationId xmlns:a16="http://schemas.microsoft.com/office/drawing/2014/main" xmlns="" id="{0E7BA121-4201-43D9-87BA-6BBB57C52D18}"/>
              </a:ext>
            </a:extLst>
          </p:cNvPr>
          <p:cNvSpPr>
            <a:spLocks noGrp="1"/>
          </p:cNvSpPr>
          <p:nvPr>
            <p:ph type="body" sz="quarter" idx="11"/>
          </p:nvPr>
        </p:nvSpPr>
        <p:spPr>
          <a:xfrm>
            <a:off x="2768597" y="4071833"/>
            <a:ext cx="5961746" cy="948752"/>
          </a:xfrm>
        </p:spPr>
        <p:txBody>
          <a:bodyPr/>
          <a:lstStyle/>
          <a:p>
            <a:r>
              <a:rPr lang="en-US" sz="2600" dirty="0"/>
              <a:t>Back@Home Rehousing Agency Informational Call</a:t>
            </a:r>
          </a:p>
        </p:txBody>
      </p:sp>
      <p:sp>
        <p:nvSpPr>
          <p:cNvPr id="4" name="Text Placeholder 3">
            <a:extLst>
              <a:ext uri="{FF2B5EF4-FFF2-40B4-BE49-F238E27FC236}">
                <a16:creationId xmlns:a16="http://schemas.microsoft.com/office/drawing/2014/main" xmlns="" id="{61F2B705-4E41-4F7E-9909-D203088008C7}"/>
              </a:ext>
            </a:extLst>
          </p:cNvPr>
          <p:cNvSpPr>
            <a:spLocks noGrp="1"/>
          </p:cNvSpPr>
          <p:nvPr>
            <p:ph type="body" sz="quarter" idx="12"/>
          </p:nvPr>
        </p:nvSpPr>
        <p:spPr/>
        <p:txBody>
          <a:bodyPr/>
          <a:lstStyle/>
          <a:p>
            <a:r>
              <a:rPr lang="en-US" dirty="0"/>
              <a:t>June 18, 2020</a:t>
            </a:r>
          </a:p>
        </p:txBody>
      </p:sp>
    </p:spTree>
    <p:extLst>
      <p:ext uri="{BB962C8B-B14F-4D97-AF65-F5344CB8AC3E}">
        <p14:creationId xmlns:p14="http://schemas.microsoft.com/office/powerpoint/2010/main" val="99794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3FFD201-8369-4698-9C05-2709661DF2B1}"/>
              </a:ext>
            </a:extLst>
          </p:cNvPr>
          <p:cNvSpPr/>
          <p:nvPr/>
        </p:nvSpPr>
        <p:spPr>
          <a:xfrm>
            <a:off x="2870479" y="782120"/>
            <a:ext cx="6424350" cy="5293757"/>
          </a:xfrm>
          <a:prstGeom prst="rect">
            <a:avLst/>
          </a:prstGeom>
        </p:spPr>
        <p:txBody>
          <a:bodyPr wrap="square">
            <a:spAutoFit/>
          </a:bodyPr>
          <a:lstStyle/>
          <a:p>
            <a:r>
              <a:rPr lang="en-US" sz="3200" dirty="0">
                <a:solidFill>
                  <a:srgbClr val="1D3C58"/>
                </a:solidFill>
              </a:rPr>
              <a:t>Housing Stabilization Services</a:t>
            </a:r>
          </a:p>
          <a:p>
            <a:r>
              <a:rPr lang="en-US" cap="all" dirty="0">
                <a:solidFill>
                  <a:srgbClr val="000000"/>
                </a:solidFill>
              </a:rPr>
              <a:t>ASSISTANCE TO Stabilize a new home to ensure future resiliency + Self-sufficiency</a:t>
            </a:r>
          </a:p>
          <a:p>
            <a:endParaRPr lang="en-US" cap="all" dirty="0">
              <a:solidFill>
                <a:srgbClr val="000000"/>
              </a:solidFill>
            </a:endParaRPr>
          </a:p>
          <a:p>
            <a:pPr marL="214313" indent="-214313">
              <a:buFont typeface="Arial" panose="020B0604020202020204" pitchFamily="34" charset="0"/>
              <a:buChar char="•"/>
            </a:pPr>
            <a:r>
              <a:rPr lang="en-US" dirty="0"/>
              <a:t>Make appropriate and time-limited services and supports available to families and individuals to allow them to stabilize quickly in permanent housing. </a:t>
            </a:r>
            <a:br>
              <a:rPr lang="en-US" dirty="0"/>
            </a:br>
            <a:endParaRPr lang="en-US" dirty="0"/>
          </a:p>
          <a:p>
            <a:pPr marL="214313" indent="-214313">
              <a:buFont typeface="Arial" panose="020B0604020202020204" pitchFamily="34" charset="0"/>
              <a:buChar char="•"/>
            </a:pPr>
            <a:r>
              <a:rPr lang="en-US" dirty="0"/>
              <a:t>Monitor participants’ housing stability and be available to resolve crises.</a:t>
            </a:r>
            <a:br>
              <a:rPr lang="en-US" dirty="0"/>
            </a:br>
            <a:endParaRPr lang="en-US" dirty="0"/>
          </a:p>
          <a:p>
            <a:pPr marL="214313" indent="-214313">
              <a:buFont typeface="Arial" panose="020B0604020202020204" pitchFamily="34" charset="0"/>
              <a:buChar char="•"/>
            </a:pPr>
            <a:r>
              <a:rPr lang="en-US" dirty="0"/>
              <a:t>Provide or assist the household with connections to resources that help them improve their safety and well-being and achieve their long-term goals. This includes ensuring that the household has access to resources related to benefits, employment and community-based services so that they can sustain rent payments independently when rental assistance ends. </a:t>
            </a:r>
          </a:p>
        </p:txBody>
      </p:sp>
      <p:pic>
        <p:nvPicPr>
          <p:cNvPr id="8" name="Picture 7" descr="A close up of a sign&#10;&#10;Description automatically generated">
            <a:extLst>
              <a:ext uri="{FF2B5EF4-FFF2-40B4-BE49-F238E27FC236}">
                <a16:creationId xmlns:a16="http://schemas.microsoft.com/office/drawing/2014/main" xmlns="" id="{7B2D174D-39E2-479F-849E-DA77F51E0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986" y="2136253"/>
            <a:ext cx="2585493" cy="2585493"/>
          </a:xfrm>
          <a:prstGeom prst="rect">
            <a:avLst/>
          </a:prstGeom>
        </p:spPr>
      </p:pic>
    </p:spTree>
    <p:extLst>
      <p:ext uri="{BB962C8B-B14F-4D97-AF65-F5344CB8AC3E}">
        <p14:creationId xmlns:p14="http://schemas.microsoft.com/office/powerpoint/2010/main" val="28620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C762E30-6D7B-4586-9F1E-5C081E073A19}"/>
              </a:ext>
            </a:extLst>
          </p:cNvPr>
          <p:cNvSpPr txBox="1"/>
          <p:nvPr/>
        </p:nvSpPr>
        <p:spPr>
          <a:xfrm>
            <a:off x="6093878" y="4081086"/>
            <a:ext cx="2830711" cy="1015663"/>
          </a:xfrm>
          <a:prstGeom prst="rect">
            <a:avLst/>
          </a:prstGeom>
          <a:noFill/>
        </p:spPr>
        <p:txBody>
          <a:bodyPr wrap="none" rtlCol="0">
            <a:spAutoFit/>
          </a:bodyPr>
          <a:lstStyle/>
          <a:p>
            <a:pPr algn="ctr"/>
            <a:r>
              <a:rPr lang="en-US" sz="3000" b="1" dirty="0"/>
              <a:t>INTENSITY OF</a:t>
            </a:r>
          </a:p>
          <a:p>
            <a:pPr algn="ctr"/>
            <a:r>
              <a:rPr lang="en-US" sz="3000" b="1" dirty="0"/>
              <a:t>ASSISTANCE</a:t>
            </a:r>
          </a:p>
        </p:txBody>
      </p:sp>
      <p:sp>
        <p:nvSpPr>
          <p:cNvPr id="8" name="TextBox 7">
            <a:extLst>
              <a:ext uri="{FF2B5EF4-FFF2-40B4-BE49-F238E27FC236}">
                <a16:creationId xmlns:a16="http://schemas.microsoft.com/office/drawing/2014/main" xmlns="" id="{BA424E20-E0F1-474A-A1C6-5AB0C4927231}"/>
              </a:ext>
            </a:extLst>
          </p:cNvPr>
          <p:cNvSpPr txBox="1"/>
          <p:nvPr/>
        </p:nvSpPr>
        <p:spPr>
          <a:xfrm>
            <a:off x="3479231" y="4128580"/>
            <a:ext cx="2185535" cy="553998"/>
          </a:xfrm>
          <a:prstGeom prst="rect">
            <a:avLst/>
          </a:prstGeom>
          <a:noFill/>
        </p:spPr>
        <p:txBody>
          <a:bodyPr wrap="none" rtlCol="0">
            <a:spAutoFit/>
          </a:bodyPr>
          <a:lstStyle/>
          <a:p>
            <a:pPr algn="ctr"/>
            <a:r>
              <a:rPr lang="en-US" sz="3000" b="1" dirty="0"/>
              <a:t>DURATION</a:t>
            </a:r>
          </a:p>
        </p:txBody>
      </p:sp>
      <p:sp>
        <p:nvSpPr>
          <p:cNvPr id="6" name="TextBox 5">
            <a:extLst>
              <a:ext uri="{FF2B5EF4-FFF2-40B4-BE49-F238E27FC236}">
                <a16:creationId xmlns:a16="http://schemas.microsoft.com/office/drawing/2014/main" xmlns="" id="{7B8C785D-E894-4C40-BC24-96AF367C8311}"/>
              </a:ext>
            </a:extLst>
          </p:cNvPr>
          <p:cNvSpPr txBox="1"/>
          <p:nvPr/>
        </p:nvSpPr>
        <p:spPr>
          <a:xfrm>
            <a:off x="361560" y="3977848"/>
            <a:ext cx="2688559" cy="1015663"/>
          </a:xfrm>
          <a:prstGeom prst="rect">
            <a:avLst/>
          </a:prstGeom>
          <a:noFill/>
        </p:spPr>
        <p:txBody>
          <a:bodyPr wrap="square" rtlCol="0">
            <a:spAutoFit/>
          </a:bodyPr>
          <a:lstStyle/>
          <a:p>
            <a:pPr algn="ctr"/>
            <a:r>
              <a:rPr lang="en-US" sz="3000" b="1" dirty="0"/>
              <a:t>TARGET POPULATION</a:t>
            </a:r>
          </a:p>
        </p:txBody>
      </p:sp>
      <p:sp>
        <p:nvSpPr>
          <p:cNvPr id="4" name="Rectangle 3">
            <a:extLst>
              <a:ext uri="{FF2B5EF4-FFF2-40B4-BE49-F238E27FC236}">
                <a16:creationId xmlns:a16="http://schemas.microsoft.com/office/drawing/2014/main" xmlns="" id="{7BFA52ED-1821-40EB-B36C-E1A348690748}"/>
              </a:ext>
            </a:extLst>
          </p:cNvPr>
          <p:cNvSpPr/>
          <p:nvPr/>
        </p:nvSpPr>
        <p:spPr>
          <a:xfrm>
            <a:off x="8008144" y="2614613"/>
            <a:ext cx="1042988"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Graphic 2" descr="Bullseye">
            <a:extLst>
              <a:ext uri="{FF2B5EF4-FFF2-40B4-BE49-F238E27FC236}">
                <a16:creationId xmlns:a16="http://schemas.microsoft.com/office/drawing/2014/main" xmlns="" id="{FF2CCBC7-FB7C-4524-B9FB-44575A4E7A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95759" y="2090435"/>
            <a:ext cx="1817613" cy="1817613"/>
          </a:xfrm>
          <a:prstGeom prst="rect">
            <a:avLst/>
          </a:prstGeom>
        </p:spPr>
      </p:pic>
      <p:pic>
        <p:nvPicPr>
          <p:cNvPr id="9" name="Graphic 8" descr="Stopwatch">
            <a:extLst>
              <a:ext uri="{FF2B5EF4-FFF2-40B4-BE49-F238E27FC236}">
                <a16:creationId xmlns:a16="http://schemas.microsoft.com/office/drawing/2014/main" xmlns="" id="{571AC8CA-F48A-4FCF-A9C0-C2D5A50B9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593392" y="2090435"/>
            <a:ext cx="1957215" cy="1957215"/>
          </a:xfrm>
          <a:prstGeom prst="rect">
            <a:avLst/>
          </a:prstGeom>
        </p:spPr>
      </p:pic>
      <p:pic>
        <p:nvPicPr>
          <p:cNvPr id="11" name="Graphic 10" descr="Gauge">
            <a:extLst>
              <a:ext uri="{FF2B5EF4-FFF2-40B4-BE49-F238E27FC236}">
                <a16:creationId xmlns:a16="http://schemas.microsoft.com/office/drawing/2014/main" xmlns="" id="{C2FC07D9-18D6-404A-86AE-6108E0E6AA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530627" y="2020633"/>
            <a:ext cx="1957215" cy="1957215"/>
          </a:xfrm>
          <a:prstGeom prst="rect">
            <a:avLst/>
          </a:prstGeom>
        </p:spPr>
      </p:pic>
      <p:sp>
        <p:nvSpPr>
          <p:cNvPr id="2" name="Title 1">
            <a:extLst>
              <a:ext uri="{FF2B5EF4-FFF2-40B4-BE49-F238E27FC236}">
                <a16:creationId xmlns:a16="http://schemas.microsoft.com/office/drawing/2014/main" xmlns="" id="{16B43CBD-DB00-43E2-BF4B-992494B3484E}"/>
              </a:ext>
            </a:extLst>
          </p:cNvPr>
          <p:cNvSpPr>
            <a:spLocks noGrp="1"/>
          </p:cNvSpPr>
          <p:nvPr>
            <p:ph type="title"/>
          </p:nvPr>
        </p:nvSpPr>
        <p:spPr>
          <a:xfrm>
            <a:off x="674370" y="624054"/>
            <a:ext cx="7970009" cy="548640"/>
          </a:xfrm>
        </p:spPr>
        <p:txBody>
          <a:bodyPr/>
          <a:lstStyle/>
          <a:p>
            <a:r>
              <a:rPr lang="en-US" dirty="0"/>
              <a:t>Progressive, Flexible Assistance </a:t>
            </a:r>
          </a:p>
        </p:txBody>
      </p:sp>
    </p:spTree>
    <p:extLst>
      <p:ext uri="{BB962C8B-B14F-4D97-AF65-F5344CB8AC3E}">
        <p14:creationId xmlns:p14="http://schemas.microsoft.com/office/powerpoint/2010/main" val="40900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D248C-6A1A-4B41-ADD4-DD26C47691A5}"/>
              </a:ext>
            </a:extLst>
          </p:cNvPr>
          <p:cNvSpPr>
            <a:spLocks noGrp="1"/>
          </p:cNvSpPr>
          <p:nvPr>
            <p:ph type="title"/>
          </p:nvPr>
        </p:nvSpPr>
        <p:spPr>
          <a:xfrm>
            <a:off x="1255013" y="614891"/>
            <a:ext cx="7888987" cy="548640"/>
          </a:xfrm>
        </p:spPr>
        <p:txBody>
          <a:bodyPr/>
          <a:lstStyle/>
          <a:p>
            <a:r>
              <a:rPr lang="en-US" dirty="0"/>
              <a:t>Target Population </a:t>
            </a:r>
          </a:p>
        </p:txBody>
      </p:sp>
      <p:sp>
        <p:nvSpPr>
          <p:cNvPr id="3" name="Content Placeholder 2">
            <a:extLst>
              <a:ext uri="{FF2B5EF4-FFF2-40B4-BE49-F238E27FC236}">
                <a16:creationId xmlns:a16="http://schemas.microsoft.com/office/drawing/2014/main" xmlns="" id="{B4459D22-0B1F-4EA5-8EF8-63245081E4DB}"/>
              </a:ext>
            </a:extLst>
          </p:cNvPr>
          <p:cNvSpPr>
            <a:spLocks noGrp="1"/>
          </p:cNvSpPr>
          <p:nvPr>
            <p:ph type="body" sz="quarter" idx="10"/>
          </p:nvPr>
        </p:nvSpPr>
        <p:spPr>
          <a:xfrm>
            <a:off x="522288" y="1612901"/>
            <a:ext cx="7888288" cy="4795307"/>
          </a:xfrm>
        </p:spPr>
        <p:txBody>
          <a:bodyPr>
            <a:noAutofit/>
          </a:bodyPr>
          <a:lstStyle/>
          <a:p>
            <a:pPr marL="0" indent="0">
              <a:buNone/>
            </a:pPr>
            <a:r>
              <a:rPr lang="en-US" sz="2200" b="0" dirty="0"/>
              <a:t>Literally Homeless</a:t>
            </a:r>
          </a:p>
          <a:p>
            <a:pPr marL="342893" lvl="1" indent="0">
              <a:buNone/>
            </a:pPr>
            <a:r>
              <a:rPr lang="en-US" sz="2000" b="0" dirty="0"/>
              <a:t>(i) Has a primary nighttime residence that is a public or private place not meant for human habitation; </a:t>
            </a:r>
            <a:br>
              <a:rPr lang="en-US" sz="2000" b="0" dirty="0"/>
            </a:br>
            <a:r>
              <a:rPr lang="en-US" sz="2000" b="0" dirty="0"/>
              <a:t>(ii) Is living in a publicly or privately operated shelter designated to provide temporary living arrangements or </a:t>
            </a:r>
            <a:br>
              <a:rPr lang="en-US" sz="2000" b="0" dirty="0"/>
            </a:br>
            <a:r>
              <a:rPr lang="en-US" sz="2000" b="0" dirty="0"/>
              <a:t>(iii) Is exiting an institution where they have resided for 90 days or less and who resided in an emergency shelter or place not meant for human habitation immediately before entering that institution  </a:t>
            </a:r>
            <a:endParaRPr lang="en-US" sz="2200" b="0" dirty="0"/>
          </a:p>
          <a:p>
            <a:pPr marL="0" indent="0">
              <a:buNone/>
            </a:pPr>
            <a:r>
              <a:rPr lang="en-US" sz="2200" b="0" dirty="0"/>
              <a:t>Precariously Housed (will target % of AMI)</a:t>
            </a:r>
          </a:p>
          <a:p>
            <a:pPr marL="342900" lvl="1" indent="0">
              <a:buNone/>
            </a:pPr>
            <a:r>
              <a:rPr lang="en-US" sz="2000" b="0" dirty="0"/>
              <a:t>Imminent Risk of Literal Homelessness</a:t>
            </a:r>
            <a:endParaRPr lang="en-US" sz="2200" b="0" dirty="0"/>
          </a:p>
          <a:p>
            <a:pPr marL="0" indent="-4763">
              <a:buNone/>
            </a:pPr>
            <a:endParaRPr lang="en-US" sz="1400" b="0" dirty="0"/>
          </a:p>
          <a:p>
            <a:pPr marL="0" indent="-4763">
              <a:buNone/>
            </a:pPr>
            <a:r>
              <a:rPr lang="en-US" sz="2200" b="0" dirty="0"/>
              <a:t>Coordinated targeting and prioritization that is flexible and changes overtime based on need and available funding </a:t>
            </a:r>
          </a:p>
        </p:txBody>
      </p:sp>
      <p:sp>
        <p:nvSpPr>
          <p:cNvPr id="5" name="Text Placeholder 4">
            <a:extLst>
              <a:ext uri="{FF2B5EF4-FFF2-40B4-BE49-F238E27FC236}">
                <a16:creationId xmlns:a16="http://schemas.microsoft.com/office/drawing/2014/main" xmlns="" id="{D24C726C-1D00-440D-8686-300C8A41BDFA}"/>
              </a:ext>
            </a:extLst>
          </p:cNvPr>
          <p:cNvSpPr>
            <a:spLocks noGrp="1"/>
          </p:cNvSpPr>
          <p:nvPr>
            <p:ph type="body" sz="quarter" idx="11"/>
          </p:nvPr>
        </p:nvSpPr>
        <p:spPr/>
        <p:txBody>
          <a:bodyPr/>
          <a:lstStyle/>
          <a:p>
            <a:endParaRPr lang="en-US" dirty="0"/>
          </a:p>
        </p:txBody>
      </p:sp>
      <p:pic>
        <p:nvPicPr>
          <p:cNvPr id="4" name="Graphic 3" descr="Bullseye">
            <a:extLst>
              <a:ext uri="{FF2B5EF4-FFF2-40B4-BE49-F238E27FC236}">
                <a16:creationId xmlns:a16="http://schemas.microsoft.com/office/drawing/2014/main" xmlns="" id="{600C20FF-750E-4EA7-AAC7-64201EDB15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55374" y="505062"/>
            <a:ext cx="899639" cy="899639"/>
          </a:xfrm>
          <a:prstGeom prst="rect">
            <a:avLst/>
          </a:prstGeom>
        </p:spPr>
      </p:pic>
    </p:spTree>
    <p:extLst>
      <p:ext uri="{BB962C8B-B14F-4D97-AF65-F5344CB8AC3E}">
        <p14:creationId xmlns:p14="http://schemas.microsoft.com/office/powerpoint/2010/main" val="381484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AB5F088-AA15-433C-B472-3C0D63508166}"/>
              </a:ext>
            </a:extLst>
          </p:cNvPr>
          <p:cNvSpPr>
            <a:spLocks noGrp="1"/>
          </p:cNvSpPr>
          <p:nvPr>
            <p:ph type="title"/>
          </p:nvPr>
        </p:nvSpPr>
        <p:spPr>
          <a:xfrm>
            <a:off x="1392222" y="688443"/>
            <a:ext cx="7888987" cy="548640"/>
          </a:xfrm>
        </p:spPr>
        <p:txBody>
          <a:bodyPr/>
          <a:lstStyle/>
          <a:p>
            <a:r>
              <a:rPr lang="en-US" dirty="0"/>
              <a:t>Duration</a:t>
            </a:r>
          </a:p>
        </p:txBody>
      </p:sp>
      <p:sp>
        <p:nvSpPr>
          <p:cNvPr id="5" name="Content Placeholder 4">
            <a:extLst>
              <a:ext uri="{FF2B5EF4-FFF2-40B4-BE49-F238E27FC236}">
                <a16:creationId xmlns:a16="http://schemas.microsoft.com/office/drawing/2014/main" xmlns="" id="{F6C3B76D-EA91-47DA-8E43-5C7ABF93D608}"/>
              </a:ext>
            </a:extLst>
          </p:cNvPr>
          <p:cNvSpPr>
            <a:spLocks noGrp="1"/>
          </p:cNvSpPr>
          <p:nvPr>
            <p:ph type="body" sz="quarter" idx="10"/>
          </p:nvPr>
        </p:nvSpPr>
        <p:spPr>
          <a:xfrm>
            <a:off x="522288" y="1967852"/>
            <a:ext cx="7888288" cy="4795307"/>
          </a:xfrm>
        </p:spPr>
        <p:txBody>
          <a:bodyPr/>
          <a:lstStyle/>
          <a:p>
            <a:pPr marL="0" indent="0">
              <a:buNone/>
            </a:pPr>
            <a:r>
              <a:rPr lang="en-US" sz="2200" b="0" dirty="0"/>
              <a:t>Duration may differ for different activities </a:t>
            </a:r>
          </a:p>
          <a:p>
            <a:pPr marL="0" indent="0">
              <a:buNone/>
            </a:pPr>
            <a:r>
              <a:rPr lang="en-US" sz="2200" b="0" dirty="0"/>
              <a:t>Range from 1-time intervention to 24 months</a:t>
            </a:r>
          </a:p>
          <a:p>
            <a:pPr marL="0" indent="0">
              <a:buNone/>
            </a:pPr>
            <a:r>
              <a:rPr lang="en-US" sz="2200" b="0" dirty="0"/>
              <a:t>Progressive Assistance Approach </a:t>
            </a:r>
          </a:p>
          <a:p>
            <a:pPr marL="0" indent="0">
              <a:buNone/>
            </a:pPr>
            <a:r>
              <a:rPr lang="en-US" sz="2200" b="0" dirty="0"/>
              <a:t>Exits to other assistance/programs for longer-term assistance</a:t>
            </a:r>
          </a:p>
        </p:txBody>
      </p:sp>
      <p:sp>
        <p:nvSpPr>
          <p:cNvPr id="2" name="Text Placeholder 1">
            <a:extLst>
              <a:ext uri="{FF2B5EF4-FFF2-40B4-BE49-F238E27FC236}">
                <a16:creationId xmlns:a16="http://schemas.microsoft.com/office/drawing/2014/main" xmlns="" id="{C05C4FF2-27EC-4A7F-BD11-415B3E566955}"/>
              </a:ext>
            </a:extLst>
          </p:cNvPr>
          <p:cNvSpPr>
            <a:spLocks noGrp="1"/>
          </p:cNvSpPr>
          <p:nvPr>
            <p:ph type="body" sz="quarter" idx="11"/>
          </p:nvPr>
        </p:nvSpPr>
        <p:spPr/>
        <p:txBody>
          <a:bodyPr/>
          <a:lstStyle/>
          <a:p>
            <a:endParaRPr lang="en-US" dirty="0"/>
          </a:p>
        </p:txBody>
      </p:sp>
      <p:pic>
        <p:nvPicPr>
          <p:cNvPr id="6" name="Graphic 5" descr="Stopwatch">
            <a:extLst>
              <a:ext uri="{FF2B5EF4-FFF2-40B4-BE49-F238E27FC236}">
                <a16:creationId xmlns:a16="http://schemas.microsoft.com/office/drawing/2014/main" xmlns="" id="{A256DF65-3F11-484F-A96C-9E6934A01E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8050" y="477724"/>
            <a:ext cx="994172" cy="994172"/>
          </a:xfrm>
          <a:prstGeom prst="rect">
            <a:avLst/>
          </a:prstGeom>
        </p:spPr>
      </p:pic>
    </p:spTree>
    <p:extLst>
      <p:ext uri="{BB962C8B-B14F-4D97-AF65-F5344CB8AC3E}">
        <p14:creationId xmlns:p14="http://schemas.microsoft.com/office/powerpoint/2010/main" val="3123195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AB5F088-AA15-433C-B472-3C0D63508166}"/>
              </a:ext>
            </a:extLst>
          </p:cNvPr>
          <p:cNvSpPr>
            <a:spLocks noGrp="1"/>
          </p:cNvSpPr>
          <p:nvPr>
            <p:ph type="title"/>
          </p:nvPr>
        </p:nvSpPr>
        <p:spPr>
          <a:xfrm>
            <a:off x="1594378" y="810063"/>
            <a:ext cx="7888987" cy="548640"/>
          </a:xfrm>
        </p:spPr>
        <p:txBody>
          <a:bodyPr/>
          <a:lstStyle/>
          <a:p>
            <a:r>
              <a:rPr lang="en-US" dirty="0"/>
              <a:t>Intensity of Assistance</a:t>
            </a:r>
          </a:p>
        </p:txBody>
      </p:sp>
      <p:sp>
        <p:nvSpPr>
          <p:cNvPr id="5" name="Content Placeholder 4">
            <a:extLst>
              <a:ext uri="{FF2B5EF4-FFF2-40B4-BE49-F238E27FC236}">
                <a16:creationId xmlns:a16="http://schemas.microsoft.com/office/drawing/2014/main" xmlns="" id="{F6C3B76D-EA91-47DA-8E43-5C7ABF93D608}"/>
              </a:ext>
            </a:extLst>
          </p:cNvPr>
          <p:cNvSpPr>
            <a:spLocks noGrp="1"/>
          </p:cNvSpPr>
          <p:nvPr>
            <p:ph type="body" sz="quarter" idx="10"/>
          </p:nvPr>
        </p:nvSpPr>
        <p:spPr>
          <a:xfrm>
            <a:off x="522288" y="1953112"/>
            <a:ext cx="7888288" cy="4795307"/>
          </a:xfrm>
        </p:spPr>
        <p:txBody>
          <a:bodyPr/>
          <a:lstStyle/>
          <a:p>
            <a:pPr marL="0" indent="0">
              <a:buNone/>
            </a:pPr>
            <a:r>
              <a:rPr lang="en-US" sz="2200" b="0" dirty="0"/>
              <a:t>Financial Assistance</a:t>
            </a:r>
          </a:p>
          <a:p>
            <a:pPr marL="342900" lvl="1" indent="0">
              <a:buNone/>
            </a:pPr>
            <a:r>
              <a:rPr lang="en-US" sz="2200" b="0" dirty="0"/>
              <a:t>Shallow vs deep subsidies</a:t>
            </a:r>
          </a:p>
          <a:p>
            <a:pPr marL="342900" lvl="1" indent="0">
              <a:buNone/>
            </a:pPr>
            <a:r>
              <a:rPr lang="en-US" sz="2200" b="0" dirty="0"/>
              <a:t>% of bill paid can change over time</a:t>
            </a:r>
          </a:p>
          <a:p>
            <a:pPr lvl="1"/>
            <a:endParaRPr lang="en-US" sz="2200" b="0" dirty="0"/>
          </a:p>
          <a:p>
            <a:pPr marL="0" indent="0">
              <a:buNone/>
            </a:pPr>
            <a:r>
              <a:rPr lang="en-US" sz="2200" b="0" dirty="0"/>
              <a:t>Services</a:t>
            </a:r>
          </a:p>
          <a:p>
            <a:pPr marL="342900" lvl="1" indent="0">
              <a:buNone/>
            </a:pPr>
            <a:r>
              <a:rPr lang="en-US" sz="2200" b="0" dirty="0"/>
              <a:t>Light touch case management vs intensive case management </a:t>
            </a:r>
          </a:p>
          <a:p>
            <a:pPr marL="342900" lvl="1" indent="0">
              <a:buNone/>
            </a:pPr>
            <a:r>
              <a:rPr lang="en-US" sz="2200" b="0" dirty="0"/>
              <a:t>Problem-solving</a:t>
            </a:r>
          </a:p>
          <a:p>
            <a:pPr marL="342893" lvl="1" indent="0">
              <a:buNone/>
            </a:pPr>
            <a:endParaRPr lang="en-US" dirty="0"/>
          </a:p>
        </p:txBody>
      </p:sp>
      <p:sp>
        <p:nvSpPr>
          <p:cNvPr id="2" name="Text Placeholder 1">
            <a:extLst>
              <a:ext uri="{FF2B5EF4-FFF2-40B4-BE49-F238E27FC236}">
                <a16:creationId xmlns:a16="http://schemas.microsoft.com/office/drawing/2014/main" xmlns="" id="{BA7DAF6B-2C66-4262-AD00-100970E4C6F8}"/>
              </a:ext>
            </a:extLst>
          </p:cNvPr>
          <p:cNvSpPr>
            <a:spLocks noGrp="1"/>
          </p:cNvSpPr>
          <p:nvPr>
            <p:ph type="body" sz="quarter" idx="11"/>
          </p:nvPr>
        </p:nvSpPr>
        <p:spPr/>
        <p:txBody>
          <a:bodyPr/>
          <a:lstStyle/>
          <a:p>
            <a:endParaRPr lang="en-US" dirty="0"/>
          </a:p>
        </p:txBody>
      </p:sp>
      <p:pic>
        <p:nvPicPr>
          <p:cNvPr id="7" name="Graphic 6" descr="Gauge">
            <a:extLst>
              <a:ext uri="{FF2B5EF4-FFF2-40B4-BE49-F238E27FC236}">
                <a16:creationId xmlns:a16="http://schemas.microsoft.com/office/drawing/2014/main" xmlns="" id="{B57275B1-1774-488F-9E07-47D07A87773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74792" y="587297"/>
            <a:ext cx="994172" cy="994172"/>
          </a:xfrm>
          <a:prstGeom prst="rect">
            <a:avLst/>
          </a:prstGeom>
        </p:spPr>
      </p:pic>
    </p:spTree>
    <p:extLst>
      <p:ext uri="{BB962C8B-B14F-4D97-AF65-F5344CB8AC3E}">
        <p14:creationId xmlns:p14="http://schemas.microsoft.com/office/powerpoint/2010/main" val="425901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371CBC-2F42-4EBE-A694-C0F4A37A54FA}"/>
              </a:ext>
            </a:extLst>
          </p:cNvPr>
          <p:cNvSpPr>
            <a:spLocks noGrp="1"/>
          </p:cNvSpPr>
          <p:nvPr>
            <p:ph type="title"/>
          </p:nvPr>
        </p:nvSpPr>
        <p:spPr/>
        <p:txBody>
          <a:bodyPr/>
          <a:lstStyle/>
          <a:p>
            <a:r>
              <a:rPr lang="en-US" dirty="0"/>
              <a:t>Back@Home utilizes a progressive assistance model. </a:t>
            </a:r>
          </a:p>
        </p:txBody>
      </p:sp>
      <p:sp>
        <p:nvSpPr>
          <p:cNvPr id="12" name="Text Placeholder 11">
            <a:extLst>
              <a:ext uri="{FF2B5EF4-FFF2-40B4-BE49-F238E27FC236}">
                <a16:creationId xmlns:a16="http://schemas.microsoft.com/office/drawing/2014/main" xmlns="" id="{4E36BA31-376E-43B9-B970-4E3764697DE4}"/>
              </a:ext>
            </a:extLst>
          </p:cNvPr>
          <p:cNvSpPr>
            <a:spLocks noGrp="1"/>
          </p:cNvSpPr>
          <p:nvPr>
            <p:ph type="body" sz="quarter" idx="11"/>
          </p:nvPr>
        </p:nvSpPr>
        <p:spPr/>
        <p:txBody>
          <a:bodyPr/>
          <a:lstStyle/>
          <a:p>
            <a:endParaRPr lang="en-US" dirty="0"/>
          </a:p>
        </p:txBody>
      </p:sp>
      <p:sp>
        <p:nvSpPr>
          <p:cNvPr id="8" name="TextBox 7">
            <a:extLst>
              <a:ext uri="{FF2B5EF4-FFF2-40B4-BE49-F238E27FC236}">
                <a16:creationId xmlns:a16="http://schemas.microsoft.com/office/drawing/2014/main" xmlns="" id="{7A2F203F-4B16-4900-A10C-0D13DF53C2D2}"/>
              </a:ext>
            </a:extLst>
          </p:cNvPr>
          <p:cNvSpPr txBox="1"/>
          <p:nvPr/>
        </p:nvSpPr>
        <p:spPr>
          <a:xfrm>
            <a:off x="1084684" y="2669722"/>
            <a:ext cx="1504562" cy="507831"/>
          </a:xfrm>
          <a:prstGeom prst="rect">
            <a:avLst/>
          </a:prstGeom>
          <a:noFill/>
        </p:spPr>
        <p:txBody>
          <a:bodyPr wrap="square" rtlCol="0">
            <a:spAutoFit/>
          </a:bodyPr>
          <a:lstStyle/>
          <a:p>
            <a:pPr algn="ctr"/>
            <a:r>
              <a:rPr lang="en-US" sz="1350" dirty="0">
                <a:solidFill>
                  <a:schemeClr val="bg1"/>
                </a:solidFill>
              </a:rPr>
              <a:t>Number of People Served</a:t>
            </a:r>
          </a:p>
        </p:txBody>
      </p:sp>
      <p:grpSp>
        <p:nvGrpSpPr>
          <p:cNvPr id="16" name="Group 15">
            <a:extLst>
              <a:ext uri="{FF2B5EF4-FFF2-40B4-BE49-F238E27FC236}">
                <a16:creationId xmlns:a16="http://schemas.microsoft.com/office/drawing/2014/main" xmlns="" id="{52394893-F991-434E-B3A0-21DF8139CF35}"/>
              </a:ext>
            </a:extLst>
          </p:cNvPr>
          <p:cNvGrpSpPr/>
          <p:nvPr/>
        </p:nvGrpSpPr>
        <p:grpSpPr>
          <a:xfrm>
            <a:off x="628650" y="3423440"/>
            <a:ext cx="7340855" cy="1131079"/>
            <a:chOff x="522288" y="3443838"/>
            <a:chExt cx="7340855" cy="1131079"/>
          </a:xfrm>
        </p:grpSpPr>
        <p:sp>
          <p:nvSpPr>
            <p:cNvPr id="3" name="TextBox 2">
              <a:extLst>
                <a:ext uri="{FF2B5EF4-FFF2-40B4-BE49-F238E27FC236}">
                  <a16:creationId xmlns:a16="http://schemas.microsoft.com/office/drawing/2014/main" xmlns="" id="{9E63826A-F181-4C1B-9DD2-BCE0A58F558F}"/>
                </a:ext>
              </a:extLst>
            </p:cNvPr>
            <p:cNvSpPr txBox="1"/>
            <p:nvPr/>
          </p:nvSpPr>
          <p:spPr>
            <a:xfrm>
              <a:off x="522288" y="3443838"/>
              <a:ext cx="1336610" cy="507831"/>
            </a:xfrm>
            <a:prstGeom prst="rect">
              <a:avLst/>
            </a:prstGeom>
            <a:noFill/>
          </p:spPr>
          <p:txBody>
            <a:bodyPr wrap="square" rtlCol="0">
              <a:spAutoFit/>
            </a:bodyPr>
            <a:lstStyle/>
            <a:p>
              <a:pPr algn="ctr"/>
              <a:r>
                <a:rPr lang="en-US" sz="1350" dirty="0"/>
                <a:t>Navigation &amp; Services</a:t>
              </a:r>
            </a:p>
          </p:txBody>
        </p:sp>
        <p:sp>
          <p:nvSpPr>
            <p:cNvPr id="4" name="TextBox 3">
              <a:extLst>
                <a:ext uri="{FF2B5EF4-FFF2-40B4-BE49-F238E27FC236}">
                  <a16:creationId xmlns:a16="http://schemas.microsoft.com/office/drawing/2014/main" xmlns="" id="{8FD8D394-5AF9-47F0-8BDB-23EB884F924B}"/>
                </a:ext>
              </a:extLst>
            </p:cNvPr>
            <p:cNvSpPr txBox="1"/>
            <p:nvPr/>
          </p:nvSpPr>
          <p:spPr>
            <a:xfrm>
              <a:off x="2546277" y="3443838"/>
              <a:ext cx="1314036" cy="1131079"/>
            </a:xfrm>
            <a:prstGeom prst="rect">
              <a:avLst/>
            </a:prstGeom>
            <a:noFill/>
          </p:spPr>
          <p:txBody>
            <a:bodyPr wrap="square" rtlCol="0">
              <a:spAutoFit/>
            </a:bodyPr>
            <a:lstStyle/>
            <a:p>
              <a:pPr algn="ctr"/>
              <a:r>
                <a:rPr lang="en-US" sz="1350" dirty="0"/>
                <a:t>Up to 6 months of Rental Assistance &amp; Services</a:t>
              </a:r>
            </a:p>
          </p:txBody>
        </p:sp>
        <p:sp>
          <p:nvSpPr>
            <p:cNvPr id="5" name="TextBox 4">
              <a:extLst>
                <a:ext uri="{FF2B5EF4-FFF2-40B4-BE49-F238E27FC236}">
                  <a16:creationId xmlns:a16="http://schemas.microsoft.com/office/drawing/2014/main" xmlns="" id="{B3AE0E5C-F996-47E8-9794-05EBFAC1C806}"/>
                </a:ext>
              </a:extLst>
            </p:cNvPr>
            <p:cNvSpPr txBox="1"/>
            <p:nvPr/>
          </p:nvSpPr>
          <p:spPr>
            <a:xfrm>
              <a:off x="4547692" y="3443838"/>
              <a:ext cx="1314036" cy="715581"/>
            </a:xfrm>
            <a:prstGeom prst="rect">
              <a:avLst/>
            </a:prstGeom>
            <a:noFill/>
          </p:spPr>
          <p:txBody>
            <a:bodyPr wrap="square" rtlCol="0">
              <a:spAutoFit/>
            </a:bodyPr>
            <a:lstStyle/>
            <a:p>
              <a:pPr algn="ctr"/>
              <a:r>
                <a:rPr lang="en-US" sz="1350" dirty="0"/>
                <a:t>Rental Assistance Extensions </a:t>
              </a:r>
            </a:p>
          </p:txBody>
        </p:sp>
        <p:sp>
          <p:nvSpPr>
            <p:cNvPr id="6" name="TextBox 5">
              <a:extLst>
                <a:ext uri="{FF2B5EF4-FFF2-40B4-BE49-F238E27FC236}">
                  <a16:creationId xmlns:a16="http://schemas.microsoft.com/office/drawing/2014/main" xmlns="" id="{AFA4DBB8-ED63-4B94-B6EF-4E3CF4F61D50}"/>
                </a:ext>
              </a:extLst>
            </p:cNvPr>
            <p:cNvSpPr txBox="1"/>
            <p:nvPr/>
          </p:nvSpPr>
          <p:spPr>
            <a:xfrm>
              <a:off x="6549107" y="3443838"/>
              <a:ext cx="1314036" cy="715581"/>
            </a:xfrm>
            <a:prstGeom prst="rect">
              <a:avLst/>
            </a:prstGeom>
            <a:noFill/>
          </p:spPr>
          <p:txBody>
            <a:bodyPr wrap="square" rtlCol="0">
              <a:spAutoFit/>
            </a:bodyPr>
            <a:lstStyle/>
            <a:p>
              <a:pPr algn="ctr"/>
              <a:r>
                <a:rPr lang="en-US" sz="1350" dirty="0"/>
                <a:t>Connection to PSH/Ongoing Subsidy </a:t>
              </a:r>
            </a:p>
          </p:txBody>
        </p:sp>
      </p:grpSp>
      <p:sp>
        <p:nvSpPr>
          <p:cNvPr id="7" name="Right Triangle 6">
            <a:extLst>
              <a:ext uri="{FF2B5EF4-FFF2-40B4-BE49-F238E27FC236}">
                <a16:creationId xmlns:a16="http://schemas.microsoft.com/office/drawing/2014/main" xmlns="" id="{C6CBA89B-46F3-4B59-B2BB-2C133C1D196E}"/>
              </a:ext>
            </a:extLst>
          </p:cNvPr>
          <p:cNvSpPr/>
          <p:nvPr/>
        </p:nvSpPr>
        <p:spPr>
          <a:xfrm>
            <a:off x="720700" y="1815953"/>
            <a:ext cx="7524529" cy="146062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9" name="Right Triangle 8">
            <a:extLst>
              <a:ext uri="{FF2B5EF4-FFF2-40B4-BE49-F238E27FC236}">
                <a16:creationId xmlns:a16="http://schemas.microsoft.com/office/drawing/2014/main" xmlns="" id="{BBC637D2-9D21-4C09-964D-B638F95353AC}"/>
              </a:ext>
            </a:extLst>
          </p:cNvPr>
          <p:cNvSpPr/>
          <p:nvPr/>
        </p:nvSpPr>
        <p:spPr>
          <a:xfrm rot="10800000">
            <a:off x="715696" y="4652459"/>
            <a:ext cx="7663992" cy="1361688"/>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xmlns="" id="{1938EE73-07D1-45F0-BBDF-4D80999E5054}"/>
              </a:ext>
            </a:extLst>
          </p:cNvPr>
          <p:cNvSpPr txBox="1"/>
          <p:nvPr/>
        </p:nvSpPr>
        <p:spPr>
          <a:xfrm>
            <a:off x="6453844" y="4819724"/>
            <a:ext cx="1504562" cy="715581"/>
          </a:xfrm>
          <a:prstGeom prst="rect">
            <a:avLst/>
          </a:prstGeom>
          <a:noFill/>
        </p:spPr>
        <p:txBody>
          <a:bodyPr wrap="square" rtlCol="0">
            <a:spAutoFit/>
          </a:bodyPr>
          <a:lstStyle/>
          <a:p>
            <a:pPr algn="ctr"/>
            <a:r>
              <a:rPr lang="en-US" sz="1350" dirty="0">
                <a:solidFill>
                  <a:schemeClr val="bg1"/>
                </a:solidFill>
              </a:rPr>
              <a:t>Level of Investment in Outcome</a:t>
            </a:r>
          </a:p>
        </p:txBody>
      </p:sp>
      <p:sp>
        <p:nvSpPr>
          <p:cNvPr id="15" name="TextBox 14">
            <a:extLst>
              <a:ext uri="{FF2B5EF4-FFF2-40B4-BE49-F238E27FC236}">
                <a16:creationId xmlns:a16="http://schemas.microsoft.com/office/drawing/2014/main" xmlns="" id="{62A468A8-E17F-42CA-BB1B-195FABA98026}"/>
              </a:ext>
            </a:extLst>
          </p:cNvPr>
          <p:cNvSpPr txBox="1"/>
          <p:nvPr/>
        </p:nvSpPr>
        <p:spPr>
          <a:xfrm>
            <a:off x="1041715" y="2332031"/>
            <a:ext cx="1504562" cy="715581"/>
          </a:xfrm>
          <a:prstGeom prst="rect">
            <a:avLst/>
          </a:prstGeom>
          <a:noFill/>
        </p:spPr>
        <p:txBody>
          <a:bodyPr wrap="square" rtlCol="0">
            <a:spAutoFit/>
          </a:bodyPr>
          <a:lstStyle/>
          <a:p>
            <a:pPr algn="ctr"/>
            <a:r>
              <a:rPr lang="en-US" sz="1350" dirty="0">
                <a:solidFill>
                  <a:schemeClr val="bg1"/>
                </a:solidFill>
              </a:rPr>
              <a:t>Number of Households Assisted</a:t>
            </a:r>
          </a:p>
        </p:txBody>
      </p:sp>
    </p:spTree>
    <p:extLst>
      <p:ext uri="{BB962C8B-B14F-4D97-AF65-F5344CB8AC3E}">
        <p14:creationId xmlns:p14="http://schemas.microsoft.com/office/powerpoint/2010/main" val="252486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BBA04C-633D-4E80-BDE6-1A96082E0DCE}"/>
              </a:ext>
            </a:extLst>
          </p:cNvPr>
          <p:cNvSpPr>
            <a:spLocks noGrp="1"/>
          </p:cNvSpPr>
          <p:nvPr>
            <p:ph type="title"/>
          </p:nvPr>
        </p:nvSpPr>
        <p:spPr/>
        <p:txBody>
          <a:bodyPr/>
          <a:lstStyle/>
          <a:p>
            <a:r>
              <a:rPr lang="en-US" dirty="0"/>
              <a:t>Housing First Approach</a:t>
            </a:r>
          </a:p>
        </p:txBody>
      </p:sp>
      <p:sp>
        <p:nvSpPr>
          <p:cNvPr id="3" name="Text Placeholder 2">
            <a:extLst>
              <a:ext uri="{FF2B5EF4-FFF2-40B4-BE49-F238E27FC236}">
                <a16:creationId xmlns:a16="http://schemas.microsoft.com/office/drawing/2014/main" xmlns="" id="{89CE993F-E914-49AC-8979-127471EFF2FA}"/>
              </a:ext>
            </a:extLst>
          </p:cNvPr>
          <p:cNvSpPr>
            <a:spLocks noGrp="1"/>
          </p:cNvSpPr>
          <p:nvPr>
            <p:ph type="body" sz="quarter" idx="10"/>
          </p:nvPr>
        </p:nvSpPr>
        <p:spPr/>
        <p:txBody>
          <a:bodyPr/>
          <a:lstStyle/>
          <a:p>
            <a:pPr marL="0" indent="0">
              <a:buNone/>
            </a:pPr>
            <a:r>
              <a:rPr lang="en-US" sz="2200" b="0" i="1" dirty="0"/>
              <a:t>Housing First is a proven approach in which all people experiencing homeless are believed to be housing ready and are provided with permanent housing immediately and with few to no preconditions, behavioral contingencies, or barriers.</a:t>
            </a:r>
          </a:p>
          <a:p>
            <a:pPr marL="0" indent="0">
              <a:buNone/>
            </a:pPr>
            <a:endParaRPr lang="en-US" sz="2200" b="0" dirty="0"/>
          </a:p>
          <a:p>
            <a:pPr marL="0" indent="0">
              <a:buNone/>
            </a:pPr>
            <a:r>
              <a:rPr lang="en-US" sz="2200" b="0" dirty="0"/>
              <a:t>Rehousing agencies will serve households without additional requirements like income and sobriety</a:t>
            </a:r>
          </a:p>
          <a:p>
            <a:pPr marL="0" indent="0">
              <a:buNone/>
            </a:pPr>
            <a:endParaRPr lang="en-US" sz="2200" b="0" dirty="0"/>
          </a:p>
          <a:p>
            <a:pPr marL="0" indent="0">
              <a:buNone/>
            </a:pPr>
            <a:r>
              <a:rPr lang="en-US" sz="2200" b="0" dirty="0"/>
              <a:t>For households with higher needs, Back@Home will use a rapid rehousing approach to house immediately and connect to long-term supports if needed</a:t>
            </a:r>
          </a:p>
        </p:txBody>
      </p:sp>
      <p:sp>
        <p:nvSpPr>
          <p:cNvPr id="4" name="Text Placeholder 3">
            <a:extLst>
              <a:ext uri="{FF2B5EF4-FFF2-40B4-BE49-F238E27FC236}">
                <a16:creationId xmlns:a16="http://schemas.microsoft.com/office/drawing/2014/main" xmlns="" id="{BE7FC043-C677-410B-BB7E-70D3B5AB9FB4}"/>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311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a:t>
            </a:r>
          </a:p>
        </p:txBody>
      </p:sp>
      <p:sp>
        <p:nvSpPr>
          <p:cNvPr id="3" name="Content Placeholder 2"/>
          <p:cNvSpPr>
            <a:spLocks noGrp="1"/>
          </p:cNvSpPr>
          <p:nvPr>
            <p:ph type="body" sz="quarter" idx="10"/>
          </p:nvPr>
        </p:nvSpPr>
        <p:spPr>
          <a:xfrm>
            <a:off x="628650" y="1523217"/>
            <a:ext cx="7888288" cy="4795307"/>
          </a:xfrm>
        </p:spPr>
        <p:txBody>
          <a:bodyPr/>
          <a:lstStyle/>
          <a:p>
            <a:pPr marL="0" indent="0">
              <a:buNone/>
            </a:pPr>
            <a:r>
              <a:rPr lang="en-US" sz="2200" b="0" dirty="0"/>
              <a:t>NCHFA is the Back@Home Fiscal Agent and manages reimbursement process</a:t>
            </a:r>
          </a:p>
          <a:p>
            <a:pPr marL="0" indent="0">
              <a:buNone/>
            </a:pPr>
            <a:endParaRPr lang="en-US" sz="2200" b="0" dirty="0"/>
          </a:p>
          <a:p>
            <a:pPr marL="0" indent="0">
              <a:buNone/>
            </a:pPr>
            <a:r>
              <a:rPr lang="en-US" sz="2200" b="0" dirty="0"/>
              <a:t>Contracts and budgets with NC DHHS </a:t>
            </a:r>
          </a:p>
          <a:p>
            <a:pPr marL="0" indent="0">
              <a:buNone/>
            </a:pPr>
            <a:endParaRPr lang="en-US" sz="2200" b="0" dirty="0"/>
          </a:p>
          <a:p>
            <a:pPr marL="0" indent="0">
              <a:buNone/>
            </a:pPr>
            <a:r>
              <a:rPr lang="en-US" sz="2200" b="0" dirty="0"/>
              <a:t>Requisitions submitted the last day of the calendar month for the preceding months for processing (e.g. expenses for May 1-31 should be entered by June 30).</a:t>
            </a:r>
          </a:p>
        </p:txBody>
      </p:sp>
      <p:sp>
        <p:nvSpPr>
          <p:cNvPr id="4" name="Text Placeholder 3">
            <a:extLst>
              <a:ext uri="{FF2B5EF4-FFF2-40B4-BE49-F238E27FC236}">
                <a16:creationId xmlns:a16="http://schemas.microsoft.com/office/drawing/2014/main" xmlns="" id="{E021EC10-B382-48F8-9FDA-46B2ADE8BD2F}"/>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659292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 NC HFA portal</a:t>
            </a:r>
          </a:p>
        </p:txBody>
      </p:sp>
      <p:sp>
        <p:nvSpPr>
          <p:cNvPr id="3" name="Content Placeholder 2"/>
          <p:cNvSpPr>
            <a:spLocks noGrp="1"/>
          </p:cNvSpPr>
          <p:nvPr>
            <p:ph type="body" sz="quarter" idx="10"/>
          </p:nvPr>
        </p:nvSpPr>
        <p:spPr>
          <a:xfrm>
            <a:off x="626005" y="1447801"/>
            <a:ext cx="7888288" cy="4795307"/>
          </a:xfrm>
        </p:spPr>
        <p:txBody>
          <a:bodyPr/>
          <a:lstStyle/>
          <a:p>
            <a:pPr marL="0" indent="0">
              <a:buNone/>
            </a:pPr>
            <a:r>
              <a:rPr lang="en-US" sz="2200" b="0" dirty="0">
                <a:hlinkClick r:id="rId3"/>
              </a:rPr>
              <a:t>http://www.nchfa.org/Portal/Account/Login.aspx</a:t>
            </a:r>
            <a:endParaRPr lang="en-US" sz="2200" b="0" dirty="0"/>
          </a:p>
          <a:p>
            <a:pPr marL="0" indent="0">
              <a:buNone/>
            </a:pPr>
            <a:endParaRPr lang="en-US" sz="2200" b="0" dirty="0"/>
          </a:p>
          <a:p>
            <a:pPr marL="0" indent="0">
              <a:buNone/>
            </a:pPr>
            <a:r>
              <a:rPr lang="en-US" sz="2200" b="0" dirty="0"/>
              <a:t>The portal allows Rehousing Agencies to:</a:t>
            </a:r>
          </a:p>
          <a:p>
            <a:pPr marL="342900" lvl="1" indent="0">
              <a:buNone/>
            </a:pPr>
            <a:r>
              <a:rPr lang="en-US" sz="2200" b="0" dirty="0"/>
              <a:t>Enter new reimbursement requests</a:t>
            </a:r>
          </a:p>
          <a:p>
            <a:pPr marL="342900" lvl="1" indent="0">
              <a:buNone/>
            </a:pPr>
            <a:r>
              <a:rPr lang="en-US" sz="2200" b="0" dirty="0"/>
              <a:t>View the status of requests</a:t>
            </a:r>
          </a:p>
          <a:p>
            <a:pPr marL="342900" lvl="1" indent="0">
              <a:buNone/>
            </a:pPr>
            <a:r>
              <a:rPr lang="en-US" sz="2200" b="0" dirty="0"/>
              <a:t>View payment date and ACH information</a:t>
            </a:r>
          </a:p>
          <a:p>
            <a:pPr lvl="1"/>
            <a:endParaRPr lang="en-US" dirty="0"/>
          </a:p>
        </p:txBody>
      </p:sp>
      <p:sp>
        <p:nvSpPr>
          <p:cNvPr id="4" name="Text Placeholder 3">
            <a:extLst>
              <a:ext uri="{FF2B5EF4-FFF2-40B4-BE49-F238E27FC236}">
                <a16:creationId xmlns:a16="http://schemas.microsoft.com/office/drawing/2014/main" xmlns="" id="{0A613E43-F60F-4FD1-B7E4-AB4FCE67281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7059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88C33-1703-49AD-B9AF-8EC3855F6F9D}"/>
              </a:ext>
            </a:extLst>
          </p:cNvPr>
          <p:cNvSpPr>
            <a:spLocks noGrp="1"/>
          </p:cNvSpPr>
          <p:nvPr>
            <p:ph type="title"/>
          </p:nvPr>
        </p:nvSpPr>
        <p:spPr/>
        <p:txBody>
          <a:bodyPr/>
          <a:lstStyle/>
          <a:p>
            <a:r>
              <a:rPr lang="en-US" dirty="0"/>
              <a:t>Data collection: 2-1-1 eligibility screen</a:t>
            </a:r>
          </a:p>
        </p:txBody>
      </p:sp>
      <p:sp>
        <p:nvSpPr>
          <p:cNvPr id="3" name="Content Placeholder 2">
            <a:extLst>
              <a:ext uri="{FF2B5EF4-FFF2-40B4-BE49-F238E27FC236}">
                <a16:creationId xmlns:a16="http://schemas.microsoft.com/office/drawing/2014/main" xmlns="" id="{90355D42-48AB-49C9-B607-159714ABA42E}"/>
              </a:ext>
            </a:extLst>
          </p:cNvPr>
          <p:cNvSpPr>
            <a:spLocks noGrp="1"/>
          </p:cNvSpPr>
          <p:nvPr>
            <p:ph type="body" sz="quarter" idx="10"/>
          </p:nvPr>
        </p:nvSpPr>
        <p:spPr>
          <a:xfrm>
            <a:off x="628650" y="1542070"/>
            <a:ext cx="7888288" cy="4795307"/>
          </a:xfrm>
        </p:spPr>
        <p:txBody>
          <a:bodyPr/>
          <a:lstStyle/>
          <a:p>
            <a:pPr marL="0" indent="0">
              <a:buNone/>
            </a:pPr>
            <a:r>
              <a:rPr lang="en-US" sz="2200" b="0" dirty="0"/>
              <a:t>Tracks all people who have called 2-1-1- seeking Back@Home assistance.</a:t>
            </a:r>
          </a:p>
          <a:p>
            <a:pPr marL="0" indent="0">
              <a:buNone/>
            </a:pPr>
            <a:endParaRPr lang="en-US" sz="2200" b="0" dirty="0"/>
          </a:p>
          <a:p>
            <a:pPr marL="0" indent="0">
              <a:buNone/>
            </a:pPr>
            <a:r>
              <a:rPr lang="en-US" sz="2200" b="0" dirty="0"/>
              <a:t>Tracks referrals to rehousing agencies and client progress until enrollment.</a:t>
            </a:r>
          </a:p>
          <a:p>
            <a:pPr marL="0" indent="0">
              <a:buNone/>
            </a:pPr>
            <a:endParaRPr lang="en-US" sz="2200" b="0" dirty="0"/>
          </a:p>
          <a:p>
            <a:pPr marL="0" indent="0">
              <a:buNone/>
            </a:pPr>
            <a:r>
              <a:rPr lang="en-US" sz="2200" b="0" dirty="0"/>
              <a:t>After enrollment client data is entered onto the Rehousing Agency Participant List and into HMIS.</a:t>
            </a:r>
          </a:p>
        </p:txBody>
      </p:sp>
      <p:sp>
        <p:nvSpPr>
          <p:cNvPr id="4" name="Text Placeholder 3">
            <a:extLst>
              <a:ext uri="{FF2B5EF4-FFF2-40B4-BE49-F238E27FC236}">
                <a16:creationId xmlns:a16="http://schemas.microsoft.com/office/drawing/2014/main" xmlns="" id="{1BE9D70B-BF1F-4A36-BC65-D017EBB2551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0956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a:t>Please be sure to use the chat box to participate. </a:t>
            </a:r>
            <a:endParaRPr lang="en-US" dirty="0">
              <a:cs typeface="Calibri Light"/>
            </a:endParaRPr>
          </a:p>
        </p:txBody>
      </p:sp>
      <p:sp>
        <p:nvSpPr>
          <p:cNvPr id="7171" name="Rectangle 3"/>
          <p:cNvSpPr>
            <a:spLocks noGrp="1" noChangeArrowheads="1"/>
          </p:cNvSpPr>
          <p:nvPr>
            <p:ph sz="quarter" idx="4294967295"/>
          </p:nvPr>
        </p:nvSpPr>
        <p:spPr>
          <a:xfrm>
            <a:off x="730931" y="2044080"/>
            <a:ext cx="5048250" cy="3541712"/>
          </a:xfrm>
        </p:spPr>
        <p:txBody>
          <a:bodyPr vert="horz" lIns="68580" tIns="34290" rIns="68580" bIns="34290" rtlCol="0" anchor="t">
            <a:normAutofit fontScale="92500" lnSpcReduction="10000"/>
          </a:bodyPr>
          <a:lstStyle/>
          <a:p>
            <a:pPr marL="0" indent="0">
              <a:buNone/>
            </a:pPr>
            <a:r>
              <a:rPr lang="en-US" sz="2700" b="0" dirty="0">
                <a:latin typeface="+mn-lt"/>
              </a:rPr>
              <a:t>Reminders</a:t>
            </a:r>
          </a:p>
          <a:p>
            <a:pPr marL="240030" lvl="1" indent="0">
              <a:buNone/>
            </a:pPr>
            <a:r>
              <a:rPr lang="en-US" sz="2400" b="0" dirty="0">
                <a:latin typeface="+mn-lt"/>
              </a:rPr>
              <a:t>Your line is muted. </a:t>
            </a:r>
            <a:endParaRPr lang="en-US" sz="2400" b="0" dirty="0">
              <a:latin typeface="+mn-lt"/>
              <a:cs typeface="Calibri"/>
            </a:endParaRPr>
          </a:p>
          <a:p>
            <a:pPr marL="240030" lvl="1" indent="0">
              <a:buNone/>
            </a:pPr>
            <a:endParaRPr lang="en-US" sz="2400" b="0" dirty="0">
              <a:latin typeface="+mn-lt"/>
              <a:cs typeface="Calibri"/>
            </a:endParaRPr>
          </a:p>
          <a:p>
            <a:pPr marL="240030" lvl="1" indent="0">
              <a:buNone/>
            </a:pPr>
            <a:r>
              <a:rPr lang="en-US" sz="2400" b="0" dirty="0">
                <a:latin typeface="+mn-lt"/>
              </a:rPr>
              <a:t>The chat box is available to use anytime.</a:t>
            </a:r>
            <a:endParaRPr lang="en-US" sz="2400" b="0" dirty="0">
              <a:latin typeface="+mn-lt"/>
              <a:cs typeface="Calibri"/>
            </a:endParaRPr>
          </a:p>
          <a:p>
            <a:pPr marL="240030" lvl="1" indent="0">
              <a:buNone/>
            </a:pPr>
            <a:endParaRPr lang="en-US" sz="2400" b="0" dirty="0">
              <a:latin typeface="+mn-lt"/>
            </a:endParaRPr>
          </a:p>
          <a:p>
            <a:pPr marL="240030" lvl="1" indent="0">
              <a:buNone/>
            </a:pPr>
            <a:r>
              <a:rPr lang="en-US" sz="2400" b="0" dirty="0">
                <a:latin typeface="+mn-lt"/>
              </a:rPr>
              <a:t>Please make sure to put the name of your county in your response (county)</a:t>
            </a:r>
            <a:endParaRPr lang="en-US" sz="2400" b="0" dirty="0">
              <a:latin typeface="+mn-lt"/>
              <a:cs typeface="Calibri"/>
            </a:endParaRPr>
          </a:p>
          <a:p>
            <a:pPr marL="240030" lvl="1" indent="0">
              <a:buNone/>
            </a:pPr>
            <a:endParaRPr lang="en-US" sz="2400" dirty="0">
              <a:cs typeface="Calibri"/>
            </a:endParaRPr>
          </a:p>
          <a:p>
            <a:pPr marL="240030" lvl="1" indent="0">
              <a:buNone/>
            </a:pPr>
            <a:r>
              <a:rPr lang="en-US" sz="2400" dirty="0">
                <a:cs typeface="Calibri"/>
              </a:rPr>
              <a:t>  </a:t>
            </a:r>
          </a:p>
          <a:p>
            <a:pPr marL="685800" lvl="2" indent="0">
              <a:buNone/>
            </a:pPr>
            <a:endParaRPr lang="en-US" sz="2700" dirty="0">
              <a:cs typeface="Calibri" panose="020F0502020204030204"/>
            </a:endParaRPr>
          </a:p>
          <a:p>
            <a:pPr marL="170974" indent="-170974">
              <a:buNone/>
            </a:pPr>
            <a:endParaRPr lang="en-US" dirty="0">
              <a:cs typeface="Calibri" panose="020F0502020204030204"/>
            </a:endParaRPr>
          </a:p>
        </p:txBody>
      </p:sp>
      <p:cxnSp>
        <p:nvCxnSpPr>
          <p:cNvPr id="6" name="Straight Arrow Connector 5">
            <a:extLst>
              <a:ext uri="{FF2B5EF4-FFF2-40B4-BE49-F238E27FC236}">
                <a16:creationId xmlns:a16="http://schemas.microsoft.com/office/drawing/2014/main" xmlns="" id="{C82CD110-01FF-4DC6-9E6E-FF2C40B10C67}"/>
              </a:ext>
            </a:extLst>
          </p:cNvPr>
          <p:cNvCxnSpPr>
            <a:cxnSpLocks/>
          </p:cNvCxnSpPr>
          <p:nvPr/>
        </p:nvCxnSpPr>
        <p:spPr>
          <a:xfrm>
            <a:off x="5034733" y="2144564"/>
            <a:ext cx="116974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xmlns="" id="{72389B15-DC33-4546-8D47-512F02A0E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544" y="1244396"/>
            <a:ext cx="2194577" cy="4673561"/>
          </a:xfrm>
          <a:prstGeom prst="rect">
            <a:avLst/>
          </a:prstGeom>
          <a:ln>
            <a:solidFill>
              <a:schemeClr val="tx1"/>
            </a:solidFill>
          </a:ln>
        </p:spPr>
      </p:pic>
      <p:cxnSp>
        <p:nvCxnSpPr>
          <p:cNvPr id="10" name="Straight Arrow Connector 9">
            <a:extLst>
              <a:ext uri="{FF2B5EF4-FFF2-40B4-BE49-F238E27FC236}">
                <a16:creationId xmlns:a16="http://schemas.microsoft.com/office/drawing/2014/main" xmlns="" id="{80D10A6B-3CED-4BCE-B414-7E0C733544FF}"/>
              </a:ext>
            </a:extLst>
          </p:cNvPr>
          <p:cNvCxnSpPr>
            <a:cxnSpLocks/>
          </p:cNvCxnSpPr>
          <p:nvPr/>
        </p:nvCxnSpPr>
        <p:spPr>
          <a:xfrm>
            <a:off x="4963533" y="4813920"/>
            <a:ext cx="116974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xmlns="" id="{56C2FEDA-B558-4E18-85DD-6AF811E3903A}"/>
              </a:ext>
            </a:extLst>
          </p:cNvPr>
          <p:cNvGrpSpPr/>
          <p:nvPr/>
        </p:nvGrpSpPr>
        <p:grpSpPr>
          <a:xfrm>
            <a:off x="266185" y="5199878"/>
            <a:ext cx="5353420" cy="1257300"/>
            <a:chOff x="294965" y="5499733"/>
            <a:chExt cx="5353420" cy="1257300"/>
          </a:xfrm>
        </p:grpSpPr>
        <p:pic>
          <p:nvPicPr>
            <p:cNvPr id="12" name="Picture 4" descr="A picture containing drawing&#10;&#10;Description generated with very high confidence">
              <a:extLst>
                <a:ext uri="{FF2B5EF4-FFF2-40B4-BE49-F238E27FC236}">
                  <a16:creationId xmlns:a16="http://schemas.microsoft.com/office/drawing/2014/main" xmlns="" id="{75C1853B-3659-41E0-8273-2BFB36942D36}"/>
                </a:ext>
              </a:extLst>
            </p:cNvPr>
            <p:cNvPicPr>
              <a:picLocks noChangeAspect="1"/>
            </p:cNvPicPr>
            <p:nvPr/>
          </p:nvPicPr>
          <p:blipFill>
            <a:blip r:embed="rId4">
              <a:clrChange>
                <a:clrFrom>
                  <a:srgbClr val="F8F8F8"/>
                </a:clrFrom>
                <a:clrTo>
                  <a:srgbClr val="F8F8F8">
                    <a:alpha val="0"/>
                  </a:srgbClr>
                </a:clrTo>
              </a:clrChange>
            </a:blip>
            <a:stretch>
              <a:fillRect/>
            </a:stretch>
          </p:blipFill>
          <p:spPr>
            <a:xfrm>
              <a:off x="294965" y="5499733"/>
              <a:ext cx="1514475" cy="1257300"/>
            </a:xfrm>
            <a:prstGeom prst="rect">
              <a:avLst/>
            </a:prstGeom>
          </p:spPr>
        </p:pic>
        <p:sp>
          <p:nvSpPr>
            <p:cNvPr id="13" name="TextBox 12">
              <a:extLst>
                <a:ext uri="{FF2B5EF4-FFF2-40B4-BE49-F238E27FC236}">
                  <a16:creationId xmlns:a16="http://schemas.microsoft.com/office/drawing/2014/main" xmlns="" id="{399B7099-35F1-47CF-8B42-21725BF989E7}"/>
                </a:ext>
              </a:extLst>
            </p:cNvPr>
            <p:cNvSpPr txBox="1"/>
            <p:nvPr/>
          </p:nvSpPr>
          <p:spPr>
            <a:xfrm>
              <a:off x="1635817" y="5943717"/>
              <a:ext cx="4012568" cy="369332"/>
            </a:xfrm>
            <a:prstGeom prst="rect">
              <a:avLst/>
            </a:prstGeom>
            <a:noFill/>
          </p:spPr>
          <p:txBody>
            <a:bodyPr wrap="square" rtlCol="0">
              <a:spAutoFit/>
            </a:bodyPr>
            <a:lstStyle/>
            <a:p>
              <a:r>
                <a:rPr lang="en-US" i="1" dirty="0">
                  <a:cs typeface="Calibri" panose="020F0502020204030204"/>
                </a:rPr>
                <a:t>This call will be recorded and posted.</a:t>
              </a:r>
            </a:p>
          </p:txBody>
        </p:sp>
      </p:grpSp>
    </p:spTree>
    <p:extLst>
      <p:ext uri="{BB962C8B-B14F-4D97-AF65-F5344CB8AC3E}">
        <p14:creationId xmlns:p14="http://schemas.microsoft.com/office/powerpoint/2010/main" val="406056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 HMIS</a:t>
            </a:r>
          </a:p>
        </p:txBody>
      </p:sp>
      <p:sp>
        <p:nvSpPr>
          <p:cNvPr id="3" name="Content Placeholder 2"/>
          <p:cNvSpPr>
            <a:spLocks noGrp="1"/>
          </p:cNvSpPr>
          <p:nvPr>
            <p:ph type="body" sz="quarter" idx="10"/>
          </p:nvPr>
        </p:nvSpPr>
        <p:spPr/>
        <p:txBody>
          <a:bodyPr/>
          <a:lstStyle/>
          <a:p>
            <a:pPr marL="0" indent="0">
              <a:buNone/>
            </a:pPr>
            <a:r>
              <a:rPr lang="en-US" sz="2200" b="0" dirty="0"/>
              <a:t>HMIS data entry in either NC HMIS and HMIS@NCCEH</a:t>
            </a:r>
          </a:p>
          <a:p>
            <a:pPr marL="0" indent="0">
              <a:buNone/>
            </a:pPr>
            <a:endParaRPr lang="en-US" sz="2200" b="0" dirty="0"/>
          </a:p>
          <a:p>
            <a:pPr marL="0" indent="0">
              <a:buNone/>
            </a:pPr>
            <a:r>
              <a:rPr lang="en-US" sz="2200" b="0" dirty="0"/>
              <a:t>Timely HMIS data entry is expected with attention to data completeness </a:t>
            </a:r>
          </a:p>
          <a:p>
            <a:pPr marL="0" indent="0">
              <a:buNone/>
            </a:pPr>
            <a:endParaRPr lang="en-US" sz="2200" b="0" dirty="0"/>
          </a:p>
        </p:txBody>
      </p:sp>
      <p:sp>
        <p:nvSpPr>
          <p:cNvPr id="4" name="Text Placeholder 3">
            <a:extLst>
              <a:ext uri="{FF2B5EF4-FFF2-40B4-BE49-F238E27FC236}">
                <a16:creationId xmlns:a16="http://schemas.microsoft.com/office/drawing/2014/main" xmlns="" id="{9707C85A-D323-4752-9500-0F9BEDF93979}"/>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5495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90669296-FC70-43B7-B9E3-845EC2E637A9}"/>
              </a:ext>
            </a:extLst>
          </p:cNvPr>
          <p:cNvSpPr>
            <a:spLocks noGrp="1"/>
          </p:cNvSpPr>
          <p:nvPr>
            <p:ph type="title"/>
          </p:nvPr>
        </p:nvSpPr>
        <p:spPr/>
        <p:txBody>
          <a:bodyPr/>
          <a:lstStyle/>
          <a:p>
            <a:r>
              <a:rPr lang="en-US" dirty="0"/>
              <a:t>Unit Recruitment </a:t>
            </a:r>
          </a:p>
        </p:txBody>
      </p:sp>
      <p:sp>
        <p:nvSpPr>
          <p:cNvPr id="10" name="Text Placeholder 9">
            <a:extLst>
              <a:ext uri="{FF2B5EF4-FFF2-40B4-BE49-F238E27FC236}">
                <a16:creationId xmlns:a16="http://schemas.microsoft.com/office/drawing/2014/main" xmlns="" id="{B6AC68FE-2676-4106-8DDD-CCE046B92E69}"/>
              </a:ext>
            </a:extLst>
          </p:cNvPr>
          <p:cNvSpPr>
            <a:spLocks noGrp="1"/>
          </p:cNvSpPr>
          <p:nvPr>
            <p:ph type="body" sz="quarter" idx="10"/>
          </p:nvPr>
        </p:nvSpPr>
        <p:spPr/>
        <p:txBody>
          <a:bodyPr/>
          <a:lstStyle/>
          <a:p>
            <a:pPr marL="0" indent="0">
              <a:buNone/>
            </a:pPr>
            <a:r>
              <a:rPr lang="en-US" sz="2200" b="0" dirty="0"/>
              <a:t>Unit documentation centralized at state level</a:t>
            </a:r>
          </a:p>
          <a:p>
            <a:pPr marL="0" indent="0">
              <a:buNone/>
            </a:pPr>
            <a:endParaRPr lang="en-US" sz="2200" b="0" dirty="0"/>
          </a:p>
          <a:p>
            <a:pPr marL="0" indent="0">
              <a:buNone/>
            </a:pPr>
            <a:r>
              <a:rPr lang="en-US" sz="2200" b="0" dirty="0"/>
              <a:t>Each unit will have debarment check, FMR and Rent Reasonableness, &amp; HQS Inspection</a:t>
            </a:r>
          </a:p>
          <a:p>
            <a:pPr marL="347663" lvl="1" indent="0">
              <a:buNone/>
            </a:pPr>
            <a:r>
              <a:rPr lang="en-US" sz="2200" b="0" dirty="0"/>
              <a:t>Debarment and FMR/RR will be done by Socialserve</a:t>
            </a:r>
          </a:p>
          <a:p>
            <a:pPr marL="347663" lvl="1" indent="0">
              <a:buNone/>
            </a:pPr>
            <a:r>
              <a:rPr lang="en-US" sz="2200" b="0" dirty="0"/>
              <a:t>Contracted inspector will provide HQS inspection within 48 hours </a:t>
            </a:r>
          </a:p>
          <a:p>
            <a:pPr marL="347663" lvl="1" indent="0">
              <a:buNone/>
            </a:pPr>
            <a:endParaRPr lang="en-US" sz="2200" b="0" dirty="0"/>
          </a:p>
          <a:p>
            <a:pPr marL="0" indent="0">
              <a:buNone/>
            </a:pPr>
            <a:r>
              <a:rPr lang="en-US" sz="2200" b="0" dirty="0"/>
              <a:t>Documentation for each unit provided to Rehousing Agencies for reimbursement </a:t>
            </a:r>
          </a:p>
        </p:txBody>
      </p:sp>
      <p:sp>
        <p:nvSpPr>
          <p:cNvPr id="11" name="Text Placeholder 10">
            <a:extLst>
              <a:ext uri="{FF2B5EF4-FFF2-40B4-BE49-F238E27FC236}">
                <a16:creationId xmlns:a16="http://schemas.microsoft.com/office/drawing/2014/main" xmlns="" id="{85197BA9-245D-4FE0-B46A-643C91129894}"/>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15723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90669296-FC70-43B7-B9E3-845EC2E637A9}"/>
              </a:ext>
            </a:extLst>
          </p:cNvPr>
          <p:cNvSpPr>
            <a:spLocks noGrp="1"/>
          </p:cNvSpPr>
          <p:nvPr>
            <p:ph type="title"/>
          </p:nvPr>
        </p:nvSpPr>
        <p:spPr/>
        <p:txBody>
          <a:bodyPr/>
          <a:lstStyle/>
          <a:p>
            <a:r>
              <a:rPr lang="en-US" dirty="0"/>
              <a:t>Training and Ongoing Coaching </a:t>
            </a:r>
          </a:p>
        </p:txBody>
      </p:sp>
      <p:sp>
        <p:nvSpPr>
          <p:cNvPr id="10" name="Text Placeholder 9">
            <a:extLst>
              <a:ext uri="{FF2B5EF4-FFF2-40B4-BE49-F238E27FC236}">
                <a16:creationId xmlns:a16="http://schemas.microsoft.com/office/drawing/2014/main" xmlns="" id="{B6AC68FE-2676-4106-8DDD-CCE046B92E69}"/>
              </a:ext>
            </a:extLst>
          </p:cNvPr>
          <p:cNvSpPr>
            <a:spLocks noGrp="1"/>
          </p:cNvSpPr>
          <p:nvPr>
            <p:ph type="body" sz="quarter" idx="10"/>
          </p:nvPr>
        </p:nvSpPr>
        <p:spPr>
          <a:xfrm>
            <a:off x="628650" y="1310247"/>
            <a:ext cx="7888288" cy="4795307"/>
          </a:xfrm>
        </p:spPr>
        <p:txBody>
          <a:bodyPr/>
          <a:lstStyle/>
          <a:p>
            <a:pPr marL="0" indent="0">
              <a:buNone/>
            </a:pPr>
            <a:r>
              <a:rPr lang="en-US" sz="2200" b="0" dirty="0"/>
              <a:t>Deep dive trainings on program standards and policies and other key issues that impact Rehousing Agencies</a:t>
            </a:r>
          </a:p>
          <a:p>
            <a:pPr marL="0" indent="0">
              <a:buNone/>
            </a:pPr>
            <a:r>
              <a:rPr lang="en-US" sz="2200" b="0" dirty="0"/>
              <a:t>	National Experts</a:t>
            </a:r>
          </a:p>
          <a:p>
            <a:pPr marL="0" indent="0">
              <a:buNone/>
            </a:pPr>
            <a:r>
              <a:rPr lang="en-US" sz="2200" b="0" dirty="0"/>
              <a:t>	Online and recorded for future staff</a:t>
            </a:r>
          </a:p>
          <a:p>
            <a:pPr marL="0" indent="0">
              <a:buNone/>
            </a:pPr>
            <a:endParaRPr lang="en-US" sz="2200" b="0" dirty="0"/>
          </a:p>
          <a:p>
            <a:pPr marL="0" indent="0">
              <a:buNone/>
            </a:pPr>
            <a:r>
              <a:rPr lang="en-US" sz="2200" b="0" dirty="0"/>
              <a:t>Recorded onboarding training for new staff and agency toolkits </a:t>
            </a:r>
          </a:p>
          <a:p>
            <a:pPr marL="0" indent="0">
              <a:buNone/>
            </a:pPr>
            <a:endParaRPr lang="en-US" sz="2200" b="0" dirty="0"/>
          </a:p>
          <a:p>
            <a:pPr marL="0" indent="0">
              <a:buNone/>
            </a:pPr>
            <a:r>
              <a:rPr lang="en-US" sz="2200" b="0" dirty="0"/>
              <a:t>Ongoing field support calls for staff</a:t>
            </a:r>
          </a:p>
          <a:p>
            <a:pPr marL="0" indent="0">
              <a:buNone/>
            </a:pPr>
            <a:r>
              <a:rPr lang="en-US" sz="2200" b="0" dirty="0"/>
              <a:t>	Peer learning </a:t>
            </a:r>
          </a:p>
          <a:p>
            <a:pPr marL="0" indent="0">
              <a:buNone/>
            </a:pPr>
            <a:r>
              <a:rPr lang="en-US" sz="2200" b="0" dirty="0"/>
              <a:t>	Feedback for program design </a:t>
            </a:r>
          </a:p>
          <a:p>
            <a:pPr marL="0" indent="0">
              <a:buNone/>
            </a:pPr>
            <a:endParaRPr lang="en-US" sz="2200" b="0" dirty="0"/>
          </a:p>
          <a:p>
            <a:pPr marL="0" indent="0">
              <a:buNone/>
            </a:pPr>
            <a:endParaRPr lang="en-US" sz="2200" b="0" dirty="0"/>
          </a:p>
        </p:txBody>
      </p:sp>
      <p:sp>
        <p:nvSpPr>
          <p:cNvPr id="11" name="Text Placeholder 10">
            <a:extLst>
              <a:ext uri="{FF2B5EF4-FFF2-40B4-BE49-F238E27FC236}">
                <a16:creationId xmlns:a16="http://schemas.microsoft.com/office/drawing/2014/main" xmlns="" id="{85197BA9-245D-4FE0-B46A-643C91129894}"/>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821923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E9680-57F1-45A2-9C77-0F4BDD6B7195}"/>
              </a:ext>
            </a:extLst>
          </p:cNvPr>
          <p:cNvSpPr>
            <a:spLocks noGrp="1"/>
          </p:cNvSpPr>
          <p:nvPr>
            <p:ph type="title"/>
          </p:nvPr>
        </p:nvSpPr>
        <p:spPr/>
        <p:txBody>
          <a:bodyPr/>
          <a:lstStyle/>
          <a:p>
            <a:r>
              <a:rPr lang="en-US" dirty="0"/>
              <a:t>Information for Potential Rehousing Agencies</a:t>
            </a:r>
          </a:p>
        </p:txBody>
      </p:sp>
      <p:sp>
        <p:nvSpPr>
          <p:cNvPr id="3" name="Text Placeholder 2">
            <a:extLst>
              <a:ext uri="{FF2B5EF4-FFF2-40B4-BE49-F238E27FC236}">
                <a16:creationId xmlns:a16="http://schemas.microsoft.com/office/drawing/2014/main" xmlns="" id="{D2460634-C181-4F52-BD0E-29092B9AE26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8273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6151C3-0A2B-489A-8888-8DA1978D6E9E}"/>
              </a:ext>
            </a:extLst>
          </p:cNvPr>
          <p:cNvSpPr>
            <a:spLocks noGrp="1"/>
          </p:cNvSpPr>
          <p:nvPr>
            <p:ph type="title"/>
          </p:nvPr>
        </p:nvSpPr>
        <p:spPr/>
        <p:txBody>
          <a:bodyPr>
            <a:noAutofit/>
          </a:bodyPr>
          <a:lstStyle/>
          <a:p>
            <a:r>
              <a:rPr lang="en-US" dirty="0"/>
              <a:t>Rehousing Agencies are key partners in Back@Home. </a:t>
            </a:r>
          </a:p>
        </p:txBody>
      </p:sp>
      <p:sp>
        <p:nvSpPr>
          <p:cNvPr id="6" name="Text Placeholder 5">
            <a:extLst>
              <a:ext uri="{FF2B5EF4-FFF2-40B4-BE49-F238E27FC236}">
                <a16:creationId xmlns:a16="http://schemas.microsoft.com/office/drawing/2014/main" xmlns="" id="{FBC11989-615F-4BD8-93EB-46959768053A}"/>
              </a:ext>
            </a:extLst>
          </p:cNvPr>
          <p:cNvSpPr>
            <a:spLocks noGrp="1"/>
          </p:cNvSpPr>
          <p:nvPr>
            <p:ph type="body" sz="quarter" idx="11"/>
          </p:nvPr>
        </p:nvSpPr>
        <p:spPr/>
        <p:txBody>
          <a:bodyPr/>
          <a:lstStyle/>
          <a:p>
            <a:endParaRPr lang="en-US" dirty="0"/>
          </a:p>
        </p:txBody>
      </p:sp>
      <p:graphicFrame>
        <p:nvGraphicFramePr>
          <p:cNvPr id="4" name="Table 4">
            <a:extLst>
              <a:ext uri="{FF2B5EF4-FFF2-40B4-BE49-F238E27FC236}">
                <a16:creationId xmlns:a16="http://schemas.microsoft.com/office/drawing/2014/main" xmlns="" id="{25DA2421-295E-4721-8F46-88B8A7C309B4}"/>
              </a:ext>
            </a:extLst>
          </p:cNvPr>
          <p:cNvGraphicFramePr>
            <a:graphicFrameLocks noGrp="1"/>
          </p:cNvGraphicFramePr>
          <p:nvPr>
            <p:ph sz="quarter" idx="14"/>
            <p:extLst>
              <p:ext uri="{D42A27DB-BD31-4B8C-83A1-F6EECF244321}">
                <p14:modId xmlns:p14="http://schemas.microsoft.com/office/powerpoint/2010/main" val="1563521775"/>
              </p:ext>
            </p:extLst>
          </p:nvPr>
        </p:nvGraphicFramePr>
        <p:xfrm>
          <a:off x="674370" y="2016651"/>
          <a:ext cx="7894638" cy="3812811"/>
        </p:xfrm>
        <a:graphic>
          <a:graphicData uri="http://schemas.openxmlformats.org/drawingml/2006/table">
            <a:tbl>
              <a:tblPr firstRow="1" bandRow="1">
                <a:tableStyleId>{8A107856-5554-42FB-B03E-39F5DBC370BA}</a:tableStyleId>
              </a:tblPr>
              <a:tblGrid>
                <a:gridCol w="6298541">
                  <a:extLst>
                    <a:ext uri="{9D8B030D-6E8A-4147-A177-3AD203B41FA5}">
                      <a16:colId xmlns:a16="http://schemas.microsoft.com/office/drawing/2014/main" xmlns="" val="4280801916"/>
                    </a:ext>
                  </a:extLst>
                </a:gridCol>
                <a:gridCol w="1596097">
                  <a:extLst>
                    <a:ext uri="{9D8B030D-6E8A-4147-A177-3AD203B41FA5}">
                      <a16:colId xmlns:a16="http://schemas.microsoft.com/office/drawing/2014/main" xmlns="" val="1888827165"/>
                    </a:ext>
                  </a:extLst>
                </a:gridCol>
              </a:tblGrid>
              <a:tr h="334852">
                <a:tc>
                  <a:txBody>
                    <a:bodyPr/>
                    <a:lstStyle/>
                    <a:p>
                      <a:pPr marL="0" marR="0">
                        <a:lnSpc>
                          <a:spcPct val="107000"/>
                        </a:lnSpc>
                        <a:spcBef>
                          <a:spcPts val="0"/>
                        </a:spcBef>
                        <a:spcAft>
                          <a:spcPts val="0"/>
                        </a:spcAft>
                      </a:pPr>
                      <a:r>
                        <a:rPr lang="en-US" sz="1400" b="0" dirty="0">
                          <a:effectLst/>
                        </a:rPr>
                        <a:t>Participate in Scheduled Agency Leadership Calls</a:t>
                      </a:r>
                    </a:p>
                  </a:txBody>
                  <a:tcPr marL="51487" marR="51487" marT="0" marB="0"/>
                </a:tc>
                <a:tc>
                  <a:txBody>
                    <a:bodyPr/>
                    <a:lstStyle/>
                    <a:p>
                      <a:pPr algn="ctr"/>
                      <a:r>
                        <a:rPr lang="en-US" sz="1100" dirty="0"/>
                        <a:t>✔</a:t>
                      </a:r>
                    </a:p>
                  </a:txBody>
                  <a:tcPr marL="68649" marR="68649" marT="34290" marB="34290"/>
                </a:tc>
                <a:extLst>
                  <a:ext uri="{0D108BD9-81ED-4DB2-BD59-A6C34878D82A}">
                    <a16:rowId xmlns:a16="http://schemas.microsoft.com/office/drawing/2014/main" xmlns="" val="2431941258"/>
                  </a:ext>
                </a:extLst>
              </a:tr>
              <a:tr h="278130">
                <a:tc>
                  <a:txBody>
                    <a:bodyPr/>
                    <a:lstStyle/>
                    <a:p>
                      <a:pPr marL="0" marR="0">
                        <a:lnSpc>
                          <a:spcPct val="107000"/>
                        </a:lnSpc>
                        <a:spcBef>
                          <a:spcPts val="0"/>
                        </a:spcBef>
                        <a:spcAft>
                          <a:spcPts val="0"/>
                        </a:spcAft>
                      </a:pPr>
                      <a:r>
                        <a:rPr lang="en-US" sz="1400" dirty="0">
                          <a:effectLst/>
                        </a:rPr>
                        <a:t>Participate in Field Staff Calls </a:t>
                      </a:r>
                    </a:p>
                  </a:txBody>
                  <a:tcPr marL="51487" marR="5148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txBody>
                  <a:tcPr marL="68649" marR="68649" marT="34290" marB="34290"/>
                </a:tc>
                <a:extLst>
                  <a:ext uri="{0D108BD9-81ED-4DB2-BD59-A6C34878D82A}">
                    <a16:rowId xmlns:a16="http://schemas.microsoft.com/office/drawing/2014/main" xmlns="" val="2710599645"/>
                  </a:ext>
                </a:extLst>
              </a:tr>
              <a:tr h="677276">
                <a:tc>
                  <a:txBody>
                    <a:bodyPr/>
                    <a:lstStyle/>
                    <a:p>
                      <a:pPr marL="0" marR="0">
                        <a:lnSpc>
                          <a:spcPct val="107000"/>
                        </a:lnSpc>
                        <a:spcBef>
                          <a:spcPts val="0"/>
                        </a:spcBef>
                        <a:spcAft>
                          <a:spcPts val="0"/>
                        </a:spcAft>
                      </a:pPr>
                      <a:r>
                        <a:rPr lang="en-US" sz="1400" dirty="0">
                          <a:effectLst/>
                        </a:rPr>
                        <a:t>Approve Staff to Attend Ongoing Trainings and Coaching Support</a:t>
                      </a:r>
                      <a:endParaRPr lang="en-US" sz="1800" dirty="0">
                        <a:effectLst/>
                      </a:endParaRPr>
                    </a:p>
                    <a:p>
                      <a:pPr marL="0" marR="0">
                        <a:lnSpc>
                          <a:spcPct val="107000"/>
                        </a:lnSpc>
                        <a:spcBef>
                          <a:spcPts val="0"/>
                        </a:spcBef>
                        <a:spcAft>
                          <a:spcPts val="0"/>
                        </a:spcAft>
                      </a:pPr>
                      <a:r>
                        <a:rPr lang="en-US" sz="1400" dirty="0">
                          <a:effectLst/>
                        </a:rPr>
                        <a:t>(Topics: field staff, fiscal policy, technology and data entry, and other relevant trainings as required by Back@Home-CV) </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87" marR="5148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p>
                      <a:pPr algn="ctr"/>
                      <a:endParaRPr lang="en-US" sz="1100" dirty="0"/>
                    </a:p>
                  </a:txBody>
                  <a:tcPr marL="68649" marR="68649" marT="34290" marB="34290"/>
                </a:tc>
                <a:extLst>
                  <a:ext uri="{0D108BD9-81ED-4DB2-BD59-A6C34878D82A}">
                    <a16:rowId xmlns:a16="http://schemas.microsoft.com/office/drawing/2014/main" xmlns="" val="881671757"/>
                  </a:ext>
                </a:extLst>
              </a:tr>
              <a:tr h="377190">
                <a:tc>
                  <a:txBody>
                    <a:bodyPr/>
                    <a:lstStyle/>
                    <a:p>
                      <a:pPr marL="0" marR="0">
                        <a:lnSpc>
                          <a:spcPct val="107000"/>
                        </a:lnSpc>
                        <a:spcBef>
                          <a:spcPts val="0"/>
                        </a:spcBef>
                        <a:spcAft>
                          <a:spcPts val="0"/>
                        </a:spcAft>
                      </a:pPr>
                      <a:r>
                        <a:rPr lang="en-US" sz="1400" dirty="0">
                          <a:effectLst/>
                        </a:rPr>
                        <a:t>Enter Participant Data into HMIS or Equivalent Database within 10 days of Participant Encounter</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87" marR="5148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p>
                      <a:pPr algn="ctr"/>
                      <a:endParaRPr lang="en-US" sz="1100" dirty="0"/>
                    </a:p>
                  </a:txBody>
                  <a:tcPr marL="68649" marR="68649" marT="34290" marB="34290"/>
                </a:tc>
                <a:extLst>
                  <a:ext uri="{0D108BD9-81ED-4DB2-BD59-A6C34878D82A}">
                    <a16:rowId xmlns:a16="http://schemas.microsoft.com/office/drawing/2014/main" xmlns="" val="559753620"/>
                  </a:ext>
                </a:extLst>
              </a:tr>
              <a:tr h="377190">
                <a:tc>
                  <a:txBody>
                    <a:bodyPr/>
                    <a:lstStyle/>
                    <a:p>
                      <a:pPr marL="0" marR="0">
                        <a:lnSpc>
                          <a:spcPct val="107000"/>
                        </a:lnSpc>
                        <a:spcBef>
                          <a:spcPts val="0"/>
                        </a:spcBef>
                        <a:spcAft>
                          <a:spcPts val="0"/>
                        </a:spcAft>
                      </a:pPr>
                      <a:r>
                        <a:rPr lang="en-US" sz="1400" dirty="0">
                          <a:effectLst/>
                        </a:rPr>
                        <a:t>Submit Requisitions by Deadlines Outlined in Contracts and the Program Policies and Procedures</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87" marR="5148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p>
                      <a:pPr algn="ctr"/>
                      <a:endParaRPr lang="en-US" sz="1100" dirty="0"/>
                    </a:p>
                  </a:txBody>
                  <a:tcPr marL="68649" marR="68649" marT="34290" marB="34290"/>
                </a:tc>
                <a:extLst>
                  <a:ext uri="{0D108BD9-81ED-4DB2-BD59-A6C34878D82A}">
                    <a16:rowId xmlns:a16="http://schemas.microsoft.com/office/drawing/2014/main" xmlns="" val="2403088224"/>
                  </a:ext>
                </a:extLst>
              </a:tr>
              <a:tr h="377190">
                <a:tc>
                  <a:txBody>
                    <a:bodyPr/>
                    <a:lstStyle/>
                    <a:p>
                      <a:pPr marL="0" marR="0">
                        <a:lnSpc>
                          <a:spcPct val="107000"/>
                        </a:lnSpc>
                        <a:spcBef>
                          <a:spcPts val="0"/>
                        </a:spcBef>
                        <a:spcAft>
                          <a:spcPts val="0"/>
                        </a:spcAft>
                      </a:pPr>
                      <a:r>
                        <a:rPr lang="en-US" sz="1400" dirty="0">
                          <a:effectLst/>
                        </a:rPr>
                        <a:t>Only Accept Referrals for Back@Home-CV as Outlined in Program Policies and Procedures</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87" marR="5148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p>
                      <a:pPr algn="ctr"/>
                      <a:endParaRPr lang="en-US" sz="1100" dirty="0"/>
                    </a:p>
                  </a:txBody>
                  <a:tcPr marL="68649" marR="68649" marT="34290" marB="34290"/>
                </a:tc>
                <a:extLst>
                  <a:ext uri="{0D108BD9-81ED-4DB2-BD59-A6C34878D82A}">
                    <a16:rowId xmlns:a16="http://schemas.microsoft.com/office/drawing/2014/main" xmlns="" val="3573547260"/>
                  </a:ext>
                </a:extLst>
              </a:tr>
              <a:tr h="278130">
                <a:tc>
                  <a:txBody>
                    <a:bodyPr/>
                    <a:lstStyle/>
                    <a:p>
                      <a:pPr marL="0" marR="0">
                        <a:lnSpc>
                          <a:spcPct val="107000"/>
                        </a:lnSpc>
                        <a:spcBef>
                          <a:spcPts val="0"/>
                        </a:spcBef>
                        <a:spcAft>
                          <a:spcPts val="0"/>
                        </a:spcAft>
                      </a:pPr>
                      <a:r>
                        <a:rPr lang="en-US" sz="1400" dirty="0">
                          <a:effectLst/>
                        </a:rPr>
                        <a:t>Adhere to Back@Home-CV Program Policies and Standards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87" marR="5148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txBody>
                  <a:tcPr marL="68649" marR="68649" marT="34290" marB="34290"/>
                </a:tc>
                <a:extLst>
                  <a:ext uri="{0D108BD9-81ED-4DB2-BD59-A6C34878D82A}">
                    <a16:rowId xmlns:a16="http://schemas.microsoft.com/office/drawing/2014/main" xmlns="" val="1771427537"/>
                  </a:ext>
                </a:extLst>
              </a:tr>
            </a:tbl>
          </a:graphicData>
        </a:graphic>
      </p:graphicFrame>
    </p:spTree>
    <p:extLst>
      <p:ext uri="{BB962C8B-B14F-4D97-AF65-F5344CB8AC3E}">
        <p14:creationId xmlns:p14="http://schemas.microsoft.com/office/powerpoint/2010/main" val="389815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AC7A43-ABC6-436B-BA1E-50300448D7B9}"/>
              </a:ext>
            </a:extLst>
          </p:cNvPr>
          <p:cNvSpPr>
            <a:spLocks noGrp="1"/>
          </p:cNvSpPr>
          <p:nvPr>
            <p:ph type="title"/>
          </p:nvPr>
        </p:nvSpPr>
        <p:spPr/>
        <p:txBody>
          <a:bodyPr/>
          <a:lstStyle/>
          <a:p>
            <a:r>
              <a:rPr lang="en-US" dirty="0"/>
              <a:t>Plan for creating or scaling up current programs</a:t>
            </a:r>
          </a:p>
        </p:txBody>
      </p:sp>
      <p:sp>
        <p:nvSpPr>
          <p:cNvPr id="3" name="Content Placeholder 2">
            <a:extLst>
              <a:ext uri="{FF2B5EF4-FFF2-40B4-BE49-F238E27FC236}">
                <a16:creationId xmlns:a16="http://schemas.microsoft.com/office/drawing/2014/main" xmlns="" id="{4C589085-E805-4233-863B-A5F37883641B}"/>
              </a:ext>
            </a:extLst>
          </p:cNvPr>
          <p:cNvSpPr>
            <a:spLocks noGrp="1"/>
          </p:cNvSpPr>
          <p:nvPr>
            <p:ph type="body" sz="quarter" idx="10"/>
          </p:nvPr>
        </p:nvSpPr>
        <p:spPr>
          <a:xfrm>
            <a:off x="626005" y="1874157"/>
            <a:ext cx="7888288" cy="4795307"/>
          </a:xfrm>
        </p:spPr>
        <p:txBody>
          <a:bodyPr>
            <a:normAutofit fontScale="92500" lnSpcReduction="10000"/>
          </a:bodyPr>
          <a:lstStyle/>
          <a:p>
            <a:pPr marL="0" indent="0">
              <a:buNone/>
            </a:pPr>
            <a:r>
              <a:rPr lang="en-US" sz="2200" b="0" dirty="0"/>
              <a:t>Increasing staff capacity</a:t>
            </a:r>
          </a:p>
          <a:p>
            <a:pPr marL="0" indent="0">
              <a:buNone/>
            </a:pPr>
            <a:r>
              <a:rPr lang="en-US" sz="2200" b="0" dirty="0"/>
              <a:t>	Hiring process</a:t>
            </a:r>
          </a:p>
          <a:p>
            <a:pPr marL="0" indent="0">
              <a:buNone/>
            </a:pPr>
            <a:r>
              <a:rPr lang="en-US" sz="2200" b="0" dirty="0"/>
              <a:t>	Equipment/Office space (potentially)</a:t>
            </a:r>
          </a:p>
          <a:p>
            <a:pPr marL="0" indent="0">
              <a:buNone/>
            </a:pPr>
            <a:r>
              <a:rPr lang="en-US" sz="2200" b="0" dirty="0"/>
              <a:t>	Back@Home to provide onboarding trainings</a:t>
            </a:r>
          </a:p>
          <a:p>
            <a:pPr marL="0" indent="0">
              <a:buNone/>
            </a:pPr>
            <a:endParaRPr lang="en-US" sz="2200" b="0" dirty="0"/>
          </a:p>
          <a:p>
            <a:pPr marL="0" indent="0">
              <a:buNone/>
            </a:pPr>
            <a:r>
              <a:rPr lang="en-US" sz="2200" b="0" dirty="0"/>
              <a:t>Core staffing: Housing navigation and housing case management</a:t>
            </a:r>
          </a:p>
          <a:p>
            <a:pPr marL="0" indent="0">
              <a:buNone/>
            </a:pPr>
            <a:endParaRPr lang="en-US" sz="2200" b="0" dirty="0"/>
          </a:p>
          <a:p>
            <a:pPr marL="0" indent="0">
              <a:buNone/>
            </a:pPr>
            <a:r>
              <a:rPr lang="en-US" sz="2200" b="0" dirty="0"/>
              <a:t>Consider specialized positions</a:t>
            </a:r>
          </a:p>
          <a:p>
            <a:pPr marL="347663" lvl="1" indent="0">
              <a:buNone/>
            </a:pPr>
            <a:r>
              <a:rPr lang="en-US" sz="2200" b="0" dirty="0"/>
              <a:t>SOAR specialists/employment specialist	</a:t>
            </a:r>
          </a:p>
          <a:p>
            <a:pPr marL="347663" lvl="1" indent="0">
              <a:buNone/>
            </a:pPr>
            <a:r>
              <a:rPr lang="en-US" sz="2200" b="0" dirty="0"/>
              <a:t>Landlord engagement and relationship management</a:t>
            </a:r>
          </a:p>
          <a:p>
            <a:pPr marL="0" indent="0">
              <a:buNone/>
            </a:pPr>
            <a:r>
              <a:rPr lang="en-US" sz="2200" b="0" dirty="0"/>
              <a:t>	</a:t>
            </a:r>
            <a:r>
              <a:rPr lang="en-US" dirty="0"/>
              <a:t>	</a:t>
            </a:r>
          </a:p>
        </p:txBody>
      </p:sp>
      <p:sp>
        <p:nvSpPr>
          <p:cNvPr id="4" name="Text Placeholder 3">
            <a:extLst>
              <a:ext uri="{FF2B5EF4-FFF2-40B4-BE49-F238E27FC236}">
                <a16:creationId xmlns:a16="http://schemas.microsoft.com/office/drawing/2014/main" xmlns="" id="{E5EC11BB-61C2-421D-89A5-A3A216C47AC2}"/>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64414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35621F-5B8F-4BE5-A9E2-6B361BF90989}"/>
              </a:ext>
            </a:extLst>
          </p:cNvPr>
          <p:cNvSpPr>
            <a:spLocks noGrp="1"/>
          </p:cNvSpPr>
          <p:nvPr>
            <p:ph type="title"/>
          </p:nvPr>
        </p:nvSpPr>
        <p:spPr/>
        <p:txBody>
          <a:bodyPr>
            <a:noAutofit/>
          </a:bodyPr>
          <a:lstStyle/>
          <a:p>
            <a:r>
              <a:rPr lang="en-US" dirty="0"/>
              <a:t>Build financial capabilities to support housing rate and volume</a:t>
            </a:r>
          </a:p>
        </p:txBody>
      </p:sp>
      <p:sp>
        <p:nvSpPr>
          <p:cNvPr id="3" name="Content Placeholder 2">
            <a:extLst>
              <a:ext uri="{FF2B5EF4-FFF2-40B4-BE49-F238E27FC236}">
                <a16:creationId xmlns:a16="http://schemas.microsoft.com/office/drawing/2014/main" xmlns="" id="{395956AD-AE89-402F-ABD7-46B231650747}"/>
              </a:ext>
            </a:extLst>
          </p:cNvPr>
          <p:cNvSpPr>
            <a:spLocks noGrp="1"/>
          </p:cNvSpPr>
          <p:nvPr>
            <p:ph type="body" sz="quarter" idx="10"/>
          </p:nvPr>
        </p:nvSpPr>
        <p:spPr>
          <a:xfrm>
            <a:off x="628650" y="2062693"/>
            <a:ext cx="7888288" cy="4795307"/>
          </a:xfrm>
        </p:spPr>
        <p:txBody>
          <a:bodyPr/>
          <a:lstStyle/>
          <a:p>
            <a:pPr marL="0" indent="0">
              <a:buNone/>
            </a:pPr>
            <a:r>
              <a:rPr lang="en-US" sz="2200" b="0" dirty="0"/>
              <a:t>Ability to quickly fulfill requests for financial support</a:t>
            </a:r>
          </a:p>
          <a:p>
            <a:pPr marL="0" indent="0">
              <a:buNone/>
            </a:pPr>
            <a:endParaRPr lang="en-US" sz="2200" b="0" dirty="0"/>
          </a:p>
          <a:p>
            <a:pPr marL="0" indent="0">
              <a:buNone/>
            </a:pPr>
            <a:r>
              <a:rPr lang="en-US" sz="2200" b="0" dirty="0"/>
              <a:t>Nimbleness to reassess participant’s finances on a monthly basis and adjust financial assistance accordingly </a:t>
            </a:r>
          </a:p>
          <a:p>
            <a:pPr marL="0" indent="0">
              <a:buNone/>
            </a:pPr>
            <a:endParaRPr lang="en-US" sz="2200" b="0" dirty="0"/>
          </a:p>
          <a:p>
            <a:pPr marL="0" indent="0">
              <a:buNone/>
            </a:pPr>
            <a:r>
              <a:rPr lang="en-US" sz="2200" b="0" dirty="0"/>
              <a:t>System that manages a high volume of rental assistance payments </a:t>
            </a:r>
          </a:p>
        </p:txBody>
      </p:sp>
      <p:sp>
        <p:nvSpPr>
          <p:cNvPr id="4" name="Text Placeholder 3">
            <a:extLst>
              <a:ext uri="{FF2B5EF4-FFF2-40B4-BE49-F238E27FC236}">
                <a16:creationId xmlns:a16="http://schemas.microsoft.com/office/drawing/2014/main" xmlns="" id="{D0580329-92A8-492D-827B-F69DBCE384EB}"/>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4065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85798-E418-4466-ACC9-94C34F6750C8}"/>
              </a:ext>
            </a:extLst>
          </p:cNvPr>
          <p:cNvSpPr>
            <a:spLocks noGrp="1"/>
          </p:cNvSpPr>
          <p:nvPr>
            <p:ph type="title"/>
          </p:nvPr>
        </p:nvSpPr>
        <p:spPr/>
        <p:txBody>
          <a:bodyPr/>
          <a:lstStyle/>
          <a:p>
            <a:r>
              <a:rPr lang="en-US" dirty="0"/>
              <a:t>Back@Home must ensure geographic coverage. </a:t>
            </a:r>
            <a:br>
              <a:rPr lang="en-US" dirty="0"/>
            </a:br>
            <a:r>
              <a:rPr lang="en-US" dirty="0"/>
              <a:t/>
            </a:r>
            <a:br>
              <a:rPr lang="en-US" dirty="0"/>
            </a:br>
            <a:r>
              <a:rPr lang="en-US" dirty="0"/>
              <a:t/>
            </a:r>
            <a:br>
              <a:rPr lang="en-US" dirty="0"/>
            </a:br>
            <a:r>
              <a:rPr lang="en-US" dirty="0"/>
              <a:t> </a:t>
            </a:r>
          </a:p>
        </p:txBody>
      </p:sp>
      <p:sp>
        <p:nvSpPr>
          <p:cNvPr id="3" name="Content Placeholder 2">
            <a:extLst>
              <a:ext uri="{FF2B5EF4-FFF2-40B4-BE49-F238E27FC236}">
                <a16:creationId xmlns:a16="http://schemas.microsoft.com/office/drawing/2014/main" xmlns="" id="{6D245C1B-F9EA-420B-BEF2-E262FDC36348}"/>
              </a:ext>
            </a:extLst>
          </p:cNvPr>
          <p:cNvSpPr>
            <a:spLocks noGrp="1"/>
          </p:cNvSpPr>
          <p:nvPr>
            <p:ph type="body" sz="quarter" idx="10"/>
          </p:nvPr>
        </p:nvSpPr>
        <p:spPr>
          <a:xfrm>
            <a:off x="626005" y="1778001"/>
            <a:ext cx="7888288" cy="4795307"/>
          </a:xfrm>
        </p:spPr>
        <p:txBody>
          <a:bodyPr>
            <a:normAutofit/>
          </a:bodyPr>
          <a:lstStyle/>
          <a:p>
            <a:pPr marL="0" indent="0">
              <a:buNone/>
            </a:pPr>
            <a:r>
              <a:rPr lang="en-US" sz="2200" b="0" dirty="0"/>
              <a:t>Rehousing Agencies can expand territory in the RFA and may be asked to if selected</a:t>
            </a:r>
          </a:p>
          <a:p>
            <a:pPr marL="0" indent="0">
              <a:buNone/>
            </a:pPr>
            <a:r>
              <a:rPr lang="en-US" sz="2200" b="0" dirty="0"/>
              <a:t>	</a:t>
            </a:r>
          </a:p>
          <a:p>
            <a:pPr marL="0" indent="0">
              <a:buNone/>
            </a:pPr>
            <a:r>
              <a:rPr lang="en-US" sz="2200" b="0" dirty="0"/>
              <a:t>If expanding, Rehousing Agencies need to:</a:t>
            </a:r>
          </a:p>
          <a:p>
            <a:pPr marL="347663" lvl="1" indent="0">
              <a:buNone/>
            </a:pPr>
            <a:r>
              <a:rPr lang="en-US" sz="2200" b="0" dirty="0"/>
              <a:t>Engage CoC or BoS Regional Committee if not currently partnering with them</a:t>
            </a:r>
          </a:p>
          <a:p>
            <a:pPr marL="347663" lvl="1" indent="0">
              <a:buNone/>
            </a:pPr>
            <a:r>
              <a:rPr lang="en-US" sz="2200" b="0" dirty="0"/>
              <a:t>Consider setting up regional offices or hiring staff from those areas</a:t>
            </a:r>
          </a:p>
          <a:p>
            <a:pPr marL="347663" lvl="1" indent="0">
              <a:buNone/>
            </a:pPr>
            <a:r>
              <a:rPr lang="en-US" sz="2200" b="0" dirty="0"/>
              <a:t>Learn about resources in communities </a:t>
            </a:r>
          </a:p>
          <a:p>
            <a:pPr marL="347663" lvl="1" indent="0">
              <a:buNone/>
            </a:pPr>
            <a:r>
              <a:rPr lang="en-US" sz="2200" b="0" dirty="0"/>
              <a:t>Incorporate remote working into current workflows</a:t>
            </a:r>
          </a:p>
        </p:txBody>
      </p:sp>
      <p:sp>
        <p:nvSpPr>
          <p:cNvPr id="4" name="Text Placeholder 3">
            <a:extLst>
              <a:ext uri="{FF2B5EF4-FFF2-40B4-BE49-F238E27FC236}">
                <a16:creationId xmlns:a16="http://schemas.microsoft.com/office/drawing/2014/main" xmlns="" id="{12DC62ED-D2C3-4A60-889A-54C0DADD3180}"/>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94435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85BAD-5922-481A-B75A-232C2FF32BEE}"/>
              </a:ext>
            </a:extLst>
          </p:cNvPr>
          <p:cNvSpPr>
            <a:spLocks noGrp="1"/>
          </p:cNvSpPr>
          <p:nvPr>
            <p:ph type="title"/>
          </p:nvPr>
        </p:nvSpPr>
        <p:spPr>
          <a:xfrm>
            <a:off x="623888" y="768349"/>
            <a:ext cx="7886700" cy="2852737"/>
          </a:xfrm>
        </p:spPr>
        <p:txBody>
          <a:bodyPr/>
          <a:lstStyle/>
          <a:p>
            <a:pPr algn="ctr"/>
            <a:r>
              <a:rPr lang="en-US" dirty="0"/>
              <a:t>Questions and Discussion </a:t>
            </a:r>
          </a:p>
        </p:txBody>
      </p:sp>
      <p:sp>
        <p:nvSpPr>
          <p:cNvPr id="3" name="Text Placeholder 2">
            <a:extLst>
              <a:ext uri="{FF2B5EF4-FFF2-40B4-BE49-F238E27FC236}">
                <a16:creationId xmlns:a16="http://schemas.microsoft.com/office/drawing/2014/main" xmlns="" id="{C18D586C-75A7-45F1-A790-DD61E5FA87C0}"/>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xmlns="" id="{D9ED51EE-AEC7-415C-AA07-D464AB3A399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0522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9BB28-3301-4C80-8453-09650DC50F8B}"/>
              </a:ext>
            </a:extLst>
          </p:cNvPr>
          <p:cNvSpPr>
            <a:spLocks noGrp="1"/>
          </p:cNvSpPr>
          <p:nvPr>
            <p:ph type="title"/>
          </p:nvPr>
        </p:nvSpPr>
        <p:spPr/>
        <p:txBody>
          <a:bodyPr/>
          <a:lstStyle/>
          <a:p>
            <a:r>
              <a:rPr lang="en-US" sz="2900" dirty="0"/>
              <a:t>ICCHP developed state plan to respond to needs in multiple areas. </a:t>
            </a:r>
          </a:p>
        </p:txBody>
      </p:sp>
      <p:sp>
        <p:nvSpPr>
          <p:cNvPr id="3" name="Text Placeholder 2">
            <a:extLst>
              <a:ext uri="{FF2B5EF4-FFF2-40B4-BE49-F238E27FC236}">
                <a16:creationId xmlns:a16="http://schemas.microsoft.com/office/drawing/2014/main" xmlns="" id="{5D6F079B-8513-40BD-8544-31238C466BCE}"/>
              </a:ext>
            </a:extLst>
          </p:cNvPr>
          <p:cNvSpPr>
            <a:spLocks noGrp="1"/>
          </p:cNvSpPr>
          <p:nvPr>
            <p:ph type="body" sz="quarter" idx="10"/>
          </p:nvPr>
        </p:nvSpPr>
        <p:spPr>
          <a:xfrm>
            <a:off x="626005" y="1612901"/>
            <a:ext cx="7888288" cy="4795307"/>
          </a:xfrm>
        </p:spPr>
        <p:txBody>
          <a:bodyPr/>
          <a:lstStyle/>
          <a:p>
            <a:pPr marL="385763" indent="-385763">
              <a:buFont typeface="+mj-lt"/>
              <a:buAutoNum type="arabicPeriod"/>
            </a:pPr>
            <a:r>
              <a:rPr lang="en-US" sz="2200" dirty="0"/>
              <a:t>Crisis Response</a:t>
            </a:r>
          </a:p>
          <a:p>
            <a:pPr marL="257175" lvl="1" indent="0">
              <a:buNone/>
            </a:pPr>
            <a:r>
              <a:rPr lang="en-US" sz="2000" b="0" dirty="0"/>
              <a:t>a. Sheltered Settings</a:t>
            </a:r>
          </a:p>
          <a:p>
            <a:pPr marL="257175" lvl="1" indent="0">
              <a:buNone/>
            </a:pPr>
            <a:r>
              <a:rPr lang="en-US" sz="2000" b="0" dirty="0"/>
              <a:t>b. Unsheltered Settings</a:t>
            </a:r>
          </a:p>
          <a:p>
            <a:pPr marL="257175" lvl="1" indent="0">
              <a:buNone/>
            </a:pPr>
            <a:r>
              <a:rPr lang="en-US" sz="2000" b="0" dirty="0"/>
              <a:t>c. Non-congregate Shelter</a:t>
            </a:r>
          </a:p>
          <a:p>
            <a:pPr marL="0" indent="0">
              <a:buNone/>
            </a:pPr>
            <a:endParaRPr lang="en-US" sz="2200" dirty="0"/>
          </a:p>
          <a:p>
            <a:pPr marL="0" indent="0">
              <a:buNone/>
            </a:pPr>
            <a:r>
              <a:rPr lang="en-US" sz="2200" dirty="0"/>
              <a:t>2. Housing Stability</a:t>
            </a:r>
          </a:p>
          <a:p>
            <a:pPr marL="600075" lvl="1" indent="-342900">
              <a:buAutoNum type="alphaLcPeriod"/>
            </a:pPr>
            <a:r>
              <a:rPr lang="en-US" sz="2000" b="0" dirty="0"/>
              <a:t>Eviction Prevention</a:t>
            </a:r>
          </a:p>
          <a:p>
            <a:pPr marL="600075" lvl="1" indent="-342900">
              <a:buAutoNum type="alphaLcPeriod"/>
            </a:pPr>
            <a:r>
              <a:rPr lang="en-US" sz="2000" b="0" dirty="0"/>
              <a:t>Homelessness Prevention/Diversion/Rehousing (Back@Home)*</a:t>
            </a:r>
          </a:p>
          <a:p>
            <a:pPr marL="600075" lvl="1" indent="-342900">
              <a:buAutoNum type="alphaLcPeriod"/>
            </a:pPr>
            <a:r>
              <a:rPr lang="en-US" sz="2000" b="0" dirty="0"/>
              <a:t>Long-term Assistance</a:t>
            </a:r>
          </a:p>
          <a:p>
            <a:pPr marL="600075" lvl="1" indent="-342900">
              <a:buAutoNum type="alphaLcPeriod"/>
            </a:pPr>
            <a:endParaRPr lang="en-US" sz="2000" b="0" dirty="0"/>
          </a:p>
          <a:p>
            <a:pPr marL="257175" lvl="1" indent="0">
              <a:buNone/>
            </a:pPr>
            <a:r>
              <a:rPr lang="en-US" sz="2000" b="0" dirty="0"/>
              <a:t>*Area covered in today’s call</a:t>
            </a:r>
          </a:p>
        </p:txBody>
      </p:sp>
      <p:sp>
        <p:nvSpPr>
          <p:cNvPr id="4" name="Text Placeholder 3">
            <a:extLst>
              <a:ext uri="{FF2B5EF4-FFF2-40B4-BE49-F238E27FC236}">
                <a16:creationId xmlns:a16="http://schemas.microsoft.com/office/drawing/2014/main" xmlns="" id="{CA844F07-F916-49DB-88E2-6C3257A8BA3C}"/>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8828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0883E-85FF-944F-A844-30FE50669943}"/>
              </a:ext>
            </a:extLst>
          </p:cNvPr>
          <p:cNvSpPr>
            <a:spLocks noGrp="1"/>
          </p:cNvSpPr>
          <p:nvPr>
            <p:ph type="title"/>
          </p:nvPr>
        </p:nvSpPr>
        <p:spPr>
          <a:xfrm>
            <a:off x="628650" y="624054"/>
            <a:ext cx="7992005" cy="548640"/>
          </a:xfrm>
        </p:spPr>
        <p:txBody>
          <a:bodyPr>
            <a:noAutofit/>
          </a:bodyPr>
          <a:lstStyle/>
          <a:p>
            <a:r>
              <a:rPr lang="en-US" sz="2900" dirty="0">
                <a:solidFill>
                  <a:srgbClr val="002060"/>
                </a:solidFill>
              </a:rPr>
              <a:t>Goal of the state’s COVID-19 response is to protect highly vulnerable populations and ensure access to healthcare resources. </a:t>
            </a:r>
          </a:p>
        </p:txBody>
      </p:sp>
      <p:sp>
        <p:nvSpPr>
          <p:cNvPr id="3" name="Content Placeholder 2">
            <a:extLst>
              <a:ext uri="{FF2B5EF4-FFF2-40B4-BE49-F238E27FC236}">
                <a16:creationId xmlns:a16="http://schemas.microsoft.com/office/drawing/2014/main" xmlns="" id="{7B6A46EF-5B98-E248-AE2C-2F74A032C02B}"/>
              </a:ext>
            </a:extLst>
          </p:cNvPr>
          <p:cNvSpPr>
            <a:spLocks noGrp="1"/>
          </p:cNvSpPr>
          <p:nvPr>
            <p:ph type="body" sz="quarter" idx="10"/>
          </p:nvPr>
        </p:nvSpPr>
        <p:spPr>
          <a:xfrm>
            <a:off x="680508" y="2177496"/>
            <a:ext cx="7888288" cy="4795307"/>
          </a:xfrm>
        </p:spPr>
        <p:txBody>
          <a:bodyPr>
            <a:normAutofit/>
          </a:bodyPr>
          <a:lstStyle/>
          <a:p>
            <a:pPr marL="0" indent="0">
              <a:buNone/>
            </a:pPr>
            <a:r>
              <a:rPr lang="en-US" sz="2200" b="0" dirty="0"/>
              <a:t>The homeless service system is essential in flattening the curve to ensure there are enough ICU beds, ventilators, and other resources to meet the demand. </a:t>
            </a:r>
          </a:p>
          <a:p>
            <a:pPr marL="0" indent="0">
              <a:buNone/>
            </a:pPr>
            <a:endParaRPr lang="en-US" sz="2200" b="0" dirty="0"/>
          </a:p>
          <a:p>
            <a:pPr marL="0" indent="0">
              <a:buNone/>
            </a:pPr>
            <a:r>
              <a:rPr lang="en-US" sz="2200" b="0" dirty="0"/>
              <a:t>Prevention and Rehousing help our system flatten the curve:</a:t>
            </a:r>
          </a:p>
          <a:p>
            <a:pPr marL="0" indent="0">
              <a:buNone/>
            </a:pPr>
            <a:r>
              <a:rPr lang="en-US" sz="2200" b="0" dirty="0"/>
              <a:t>	Allowing people to follow CDC guidelines in housing</a:t>
            </a:r>
          </a:p>
          <a:p>
            <a:pPr marL="0" indent="0">
              <a:buNone/>
            </a:pPr>
            <a:r>
              <a:rPr lang="en-US" sz="2200" b="0" dirty="0"/>
              <a:t>	Decreasing numbers in congregate shelter setting</a:t>
            </a:r>
          </a:p>
          <a:p>
            <a:pPr marL="0" indent="0">
              <a:buNone/>
            </a:pPr>
            <a:r>
              <a:rPr lang="en-US" sz="2200" b="0" dirty="0"/>
              <a:t>	Decreasing time spent in congregate shelter setting</a:t>
            </a:r>
          </a:p>
          <a:p>
            <a:pPr marL="289322" indent="-289322">
              <a:buAutoNum type="arabicPeriod"/>
            </a:pPr>
            <a:endParaRPr lang="en-US" dirty="0"/>
          </a:p>
          <a:p>
            <a:pPr marL="0" indent="0">
              <a:buNone/>
            </a:pPr>
            <a:endParaRPr lang="en-US" dirty="0"/>
          </a:p>
        </p:txBody>
      </p:sp>
      <p:sp>
        <p:nvSpPr>
          <p:cNvPr id="4" name="Text Placeholder 3">
            <a:extLst>
              <a:ext uri="{FF2B5EF4-FFF2-40B4-BE49-F238E27FC236}">
                <a16:creationId xmlns:a16="http://schemas.microsoft.com/office/drawing/2014/main" xmlns="" id="{706ED858-5C08-4B28-9451-FE73E8BF2982}"/>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city landscape&#10;&#10;Description automatically generated">
            <a:extLst>
              <a:ext uri="{FF2B5EF4-FFF2-40B4-BE49-F238E27FC236}">
                <a16:creationId xmlns:a16="http://schemas.microsoft.com/office/drawing/2014/main" xmlns="" id="{77BC09FB-F6C0-4E72-886B-5BCE64BC1AD2}"/>
              </a:ext>
            </a:extLst>
          </p:cNvPr>
          <p:cNvPicPr>
            <a:picLocks noChangeAspect="1"/>
          </p:cNvPicPr>
          <p:nvPr/>
        </p:nvPicPr>
        <p:blipFill rotWithShape="1">
          <a:blip r:embed="rId3">
            <a:extLst>
              <a:ext uri="{28A0092B-C50C-407E-A947-70E740481C1C}">
                <a14:useLocalDpi xmlns:a14="http://schemas.microsoft.com/office/drawing/2010/main" val="0"/>
              </a:ext>
            </a:extLst>
          </a:blip>
          <a:srcRect b="8889"/>
          <a:stretch/>
        </p:blipFill>
        <p:spPr>
          <a:xfrm>
            <a:off x="0" y="857250"/>
            <a:ext cx="9144000" cy="5143500"/>
          </a:xfrm>
          <a:prstGeom prst="rect">
            <a:avLst/>
          </a:prstGeom>
        </p:spPr>
      </p:pic>
    </p:spTree>
    <p:extLst>
      <p:ext uri="{BB962C8B-B14F-4D97-AF65-F5344CB8AC3E}">
        <p14:creationId xmlns:p14="http://schemas.microsoft.com/office/powerpoint/2010/main" val="8063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18485-E1ED-4A85-8219-B7D802A57831}"/>
              </a:ext>
            </a:extLst>
          </p:cNvPr>
          <p:cNvSpPr>
            <a:spLocks noGrp="1"/>
          </p:cNvSpPr>
          <p:nvPr>
            <p:ph type="title"/>
          </p:nvPr>
        </p:nvSpPr>
        <p:spPr>
          <a:xfrm>
            <a:off x="628650" y="624054"/>
            <a:ext cx="8091144" cy="548640"/>
          </a:xfrm>
        </p:spPr>
        <p:txBody>
          <a:bodyPr/>
          <a:lstStyle/>
          <a:p>
            <a:r>
              <a:rPr lang="en-US" dirty="0"/>
              <a:t>Back@Home supports communities and agencies scale up. </a:t>
            </a:r>
          </a:p>
        </p:txBody>
      </p:sp>
      <p:sp>
        <p:nvSpPr>
          <p:cNvPr id="3" name="Content Placeholder 2">
            <a:extLst>
              <a:ext uri="{FF2B5EF4-FFF2-40B4-BE49-F238E27FC236}">
                <a16:creationId xmlns:a16="http://schemas.microsoft.com/office/drawing/2014/main" xmlns="" id="{E4703B4E-449B-4CFC-B332-CFB309EB7A39}"/>
              </a:ext>
            </a:extLst>
          </p:cNvPr>
          <p:cNvSpPr>
            <a:spLocks noGrp="1"/>
          </p:cNvSpPr>
          <p:nvPr>
            <p:ph type="body" sz="quarter" idx="10"/>
          </p:nvPr>
        </p:nvSpPr>
        <p:spPr>
          <a:xfrm>
            <a:off x="628650" y="1778001"/>
            <a:ext cx="7888288" cy="4795307"/>
          </a:xfrm>
        </p:spPr>
        <p:txBody>
          <a:bodyPr>
            <a:normAutofit/>
          </a:bodyPr>
          <a:lstStyle/>
          <a:p>
            <a:pPr marL="0" indent="0">
              <a:buNone/>
            </a:pPr>
            <a:r>
              <a:rPr lang="en-US" sz="2200" b="0" dirty="0"/>
              <a:t>Allows for ongoing support for Rehousing Agencies:</a:t>
            </a:r>
          </a:p>
          <a:p>
            <a:pPr marL="0" indent="0">
              <a:buNone/>
            </a:pPr>
            <a:r>
              <a:rPr lang="en-US" sz="2200" b="0" dirty="0"/>
              <a:t>	Streamlined systems</a:t>
            </a:r>
          </a:p>
          <a:p>
            <a:pPr marL="0" indent="0">
              <a:buNone/>
            </a:pPr>
            <a:r>
              <a:rPr lang="en-US" sz="2200" b="0" dirty="0"/>
              <a:t>	Trainings and ongoing coaching calls</a:t>
            </a:r>
          </a:p>
          <a:p>
            <a:pPr marL="0" indent="0">
              <a:buNone/>
            </a:pPr>
            <a:r>
              <a:rPr lang="en-US" sz="2200" b="0" dirty="0"/>
              <a:t>	Streamlined invoicing process</a:t>
            </a:r>
          </a:p>
          <a:p>
            <a:pPr marL="0" indent="0">
              <a:buNone/>
            </a:pPr>
            <a:endParaRPr lang="en-US" sz="2200" b="0" dirty="0"/>
          </a:p>
          <a:p>
            <a:pPr marL="0" indent="0">
              <a:buNone/>
            </a:pPr>
            <a:r>
              <a:rPr lang="en-US" sz="2200" b="0" dirty="0"/>
              <a:t>Allows for ongoing support for communities:</a:t>
            </a:r>
          </a:p>
          <a:p>
            <a:pPr marL="0" indent="0">
              <a:buNone/>
            </a:pPr>
            <a:r>
              <a:rPr lang="en-US" sz="2200" b="0" dirty="0"/>
              <a:t>	Additional access point to manage high demand	</a:t>
            </a:r>
          </a:p>
          <a:p>
            <a:pPr marL="0" indent="0">
              <a:buNone/>
            </a:pPr>
            <a:r>
              <a:rPr lang="en-US" sz="2200" b="0" dirty="0"/>
              <a:t>	Statewide system that supports a regional approach</a:t>
            </a:r>
          </a:p>
          <a:p>
            <a:pPr marL="0" indent="0">
              <a:buNone/>
            </a:pPr>
            <a:r>
              <a:rPr lang="en-US" sz="2200" b="0" dirty="0"/>
              <a:t>	Braiding funding at the state level </a:t>
            </a:r>
          </a:p>
          <a:p>
            <a:pPr marL="0" indent="0">
              <a:buNone/>
            </a:pPr>
            <a:endParaRPr lang="en-US" dirty="0"/>
          </a:p>
        </p:txBody>
      </p:sp>
      <p:sp>
        <p:nvSpPr>
          <p:cNvPr id="5" name="Text Placeholder 4">
            <a:extLst>
              <a:ext uri="{FF2B5EF4-FFF2-40B4-BE49-F238E27FC236}">
                <a16:creationId xmlns:a16="http://schemas.microsoft.com/office/drawing/2014/main" xmlns="" id="{6715135E-B162-49FB-8EC7-ABB0F1783002}"/>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42473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45A2275-10D6-42F8-91E6-35FB459640EB}"/>
              </a:ext>
            </a:extLst>
          </p:cNvPr>
          <p:cNvSpPr>
            <a:spLocks noGrp="1"/>
          </p:cNvSpPr>
          <p:nvPr>
            <p:ph type="title"/>
          </p:nvPr>
        </p:nvSpPr>
        <p:spPr/>
        <p:txBody>
          <a:bodyPr/>
          <a:lstStyle/>
          <a:p>
            <a:pPr algn="ctr"/>
            <a:r>
              <a:rPr lang="en-US" dirty="0"/>
              <a:t>Partners</a:t>
            </a:r>
            <a:br>
              <a:rPr lang="en-US" dirty="0"/>
            </a:br>
            <a:endParaRPr lang="en-US" dirty="0"/>
          </a:p>
        </p:txBody>
      </p:sp>
      <p:sp>
        <p:nvSpPr>
          <p:cNvPr id="6" name="Text Placeholder 5">
            <a:extLst>
              <a:ext uri="{FF2B5EF4-FFF2-40B4-BE49-F238E27FC236}">
                <a16:creationId xmlns:a16="http://schemas.microsoft.com/office/drawing/2014/main" xmlns="" id="{BC0C53BF-7934-451D-ACAA-3707BB257766}"/>
              </a:ext>
            </a:extLst>
          </p:cNvPr>
          <p:cNvSpPr>
            <a:spLocks noGrp="1"/>
          </p:cNvSpPr>
          <p:nvPr>
            <p:ph type="body" sz="quarter" idx="11"/>
          </p:nvPr>
        </p:nvSpPr>
        <p:spPr/>
        <p:txBody>
          <a:bodyPr/>
          <a:lstStyle/>
          <a:p>
            <a:endParaRPr lang="en-US" dirty="0"/>
          </a:p>
        </p:txBody>
      </p:sp>
      <p:graphicFrame>
        <p:nvGraphicFramePr>
          <p:cNvPr id="8" name="Table 8">
            <a:extLst>
              <a:ext uri="{FF2B5EF4-FFF2-40B4-BE49-F238E27FC236}">
                <a16:creationId xmlns:a16="http://schemas.microsoft.com/office/drawing/2014/main" xmlns="" id="{17262BF8-F6E0-490F-B729-9E77BBD2A12B}"/>
              </a:ext>
            </a:extLst>
          </p:cNvPr>
          <p:cNvGraphicFramePr>
            <a:graphicFrameLocks noGrp="1"/>
          </p:cNvGraphicFramePr>
          <p:nvPr>
            <p:ph sz="quarter" idx="14"/>
            <p:extLst>
              <p:ext uri="{D42A27DB-BD31-4B8C-83A1-F6EECF244321}">
                <p14:modId xmlns:p14="http://schemas.microsoft.com/office/powerpoint/2010/main" val="703396"/>
              </p:ext>
            </p:extLst>
          </p:nvPr>
        </p:nvGraphicFramePr>
        <p:xfrm>
          <a:off x="585959" y="2236130"/>
          <a:ext cx="8246955" cy="3789674"/>
        </p:xfrm>
        <a:graphic>
          <a:graphicData uri="http://schemas.openxmlformats.org/drawingml/2006/table">
            <a:tbl>
              <a:tblPr firstRow="1" bandRow="1">
                <a:tableStyleId>{1FECB4D8-DB02-4DC6-A0A2-4F2EBAE1DC90}</a:tableStyleId>
              </a:tblPr>
              <a:tblGrid>
                <a:gridCol w="2748985">
                  <a:extLst>
                    <a:ext uri="{9D8B030D-6E8A-4147-A177-3AD203B41FA5}">
                      <a16:colId xmlns:a16="http://schemas.microsoft.com/office/drawing/2014/main" xmlns="" val="3770730903"/>
                    </a:ext>
                  </a:extLst>
                </a:gridCol>
                <a:gridCol w="2748985">
                  <a:extLst>
                    <a:ext uri="{9D8B030D-6E8A-4147-A177-3AD203B41FA5}">
                      <a16:colId xmlns:a16="http://schemas.microsoft.com/office/drawing/2014/main" xmlns="" val="2367103296"/>
                    </a:ext>
                  </a:extLst>
                </a:gridCol>
                <a:gridCol w="2748985">
                  <a:extLst>
                    <a:ext uri="{9D8B030D-6E8A-4147-A177-3AD203B41FA5}">
                      <a16:colId xmlns:a16="http://schemas.microsoft.com/office/drawing/2014/main" xmlns="" val="2455767620"/>
                    </a:ext>
                  </a:extLst>
                </a:gridCol>
              </a:tblGrid>
              <a:tr h="528314">
                <a:tc>
                  <a:txBody>
                    <a:bodyPr/>
                    <a:lstStyle/>
                    <a:p>
                      <a:r>
                        <a:rPr lang="en-US" sz="1800" dirty="0"/>
                        <a:t>Leadership</a:t>
                      </a:r>
                    </a:p>
                  </a:txBody>
                  <a:tcPr/>
                </a:tc>
                <a:tc>
                  <a:txBody>
                    <a:bodyPr/>
                    <a:lstStyle/>
                    <a:p>
                      <a:r>
                        <a:rPr lang="en-US" sz="1800" dirty="0"/>
                        <a:t>Rehousing Agencies</a:t>
                      </a:r>
                    </a:p>
                  </a:txBody>
                  <a:tcPr/>
                </a:tc>
                <a:tc>
                  <a:txBody>
                    <a:bodyPr/>
                    <a:lstStyle/>
                    <a:p>
                      <a:r>
                        <a:rPr lang="en-US" sz="1800" dirty="0"/>
                        <a:t>Additional Partners</a:t>
                      </a:r>
                    </a:p>
                  </a:txBody>
                  <a:tcPr/>
                </a:tc>
                <a:extLst>
                  <a:ext uri="{0D108BD9-81ED-4DB2-BD59-A6C34878D82A}">
                    <a16:rowId xmlns:a16="http://schemas.microsoft.com/office/drawing/2014/main" xmlns="" val="3420089882"/>
                  </a:ext>
                </a:extLst>
              </a:tr>
              <a:tr h="3061321">
                <a:tc>
                  <a:txBody>
                    <a:bodyPr/>
                    <a:lstStyle/>
                    <a:p>
                      <a:r>
                        <a:rPr lang="en-US" sz="1600" dirty="0"/>
                        <a:t>The </a:t>
                      </a:r>
                      <a:r>
                        <a:rPr lang="en-US" sz="1600" b="1" dirty="0"/>
                        <a:t>North Carolina Department of Health and Human Services </a:t>
                      </a:r>
                      <a:r>
                        <a:rPr lang="en-US" sz="1600" dirty="0"/>
                        <a:t>is the administrating agency of the Back@Home initiative with assistance from the </a:t>
                      </a:r>
                      <a:r>
                        <a:rPr lang="en-US" sz="1600" b="1" dirty="0"/>
                        <a:t>North Carolina Coalition to End Homelessness</a:t>
                      </a:r>
                      <a:r>
                        <a:rPr lang="en-US" sz="1600" dirty="0"/>
                        <a:t> and the </a:t>
                      </a:r>
                      <a:r>
                        <a:rPr lang="en-US" sz="1600" b="1" dirty="0"/>
                        <a:t>North Carolina Housing Finance Agency. </a:t>
                      </a:r>
                    </a:p>
                  </a:txBody>
                  <a:tcPr/>
                </a:tc>
                <a:tc>
                  <a:txBody>
                    <a:bodyPr/>
                    <a:lstStyle/>
                    <a:p>
                      <a:r>
                        <a:rPr lang="en-US" sz="1600" dirty="0"/>
                        <a:t>Rehousing Agencies are working with individuals and family to locate and move-in to housing. </a:t>
                      </a:r>
                    </a:p>
                    <a:p>
                      <a:endParaRPr lang="en-US" sz="1600" dirty="0"/>
                    </a:p>
                    <a:p>
                      <a:r>
                        <a:rPr lang="en-US" sz="1600" dirty="0"/>
                        <a:t>Agencies do not accept direct referrals. </a:t>
                      </a:r>
                    </a:p>
                  </a:txBody>
                  <a:tcPr/>
                </a:tc>
                <a:tc>
                  <a:txBody>
                    <a:bodyPr/>
                    <a:lstStyle/>
                    <a:p>
                      <a:r>
                        <a:rPr lang="en-US" sz="1600" dirty="0"/>
                        <a:t>Local CoC partners</a:t>
                      </a:r>
                    </a:p>
                    <a:p>
                      <a:endParaRPr lang="en-US" sz="1600" dirty="0"/>
                    </a:p>
                    <a:p>
                      <a:r>
                        <a:rPr lang="en-US" sz="1600" dirty="0"/>
                        <a:t>Additional partners help to support Rehousing Agencies in their work by providing:</a:t>
                      </a:r>
                    </a:p>
                    <a:p>
                      <a:pPr marL="285750" indent="-285750">
                        <a:buFont typeface="Arial" panose="020B0604020202020204" pitchFamily="34" charset="0"/>
                        <a:buChar char="•"/>
                      </a:pPr>
                      <a:r>
                        <a:rPr lang="en-US" sz="1600" dirty="0"/>
                        <a:t>Training and ongoing supports</a:t>
                      </a:r>
                    </a:p>
                    <a:p>
                      <a:pPr marL="285750" indent="-285750">
                        <a:buFont typeface="Arial" panose="020B0604020202020204" pitchFamily="34" charset="0"/>
                        <a:buChar char="•"/>
                      </a:pPr>
                      <a:r>
                        <a:rPr lang="en-US" sz="1600" dirty="0"/>
                        <a:t>Unit Inspections</a:t>
                      </a:r>
                    </a:p>
                    <a:p>
                      <a:pPr marL="285750" indent="-285750">
                        <a:buFont typeface="Arial" panose="020B0604020202020204" pitchFamily="34" charset="0"/>
                        <a:buChar char="•"/>
                      </a:pPr>
                      <a:r>
                        <a:rPr lang="en-US" sz="1600" dirty="0"/>
                        <a:t>Eligibility screening and referrals</a:t>
                      </a:r>
                    </a:p>
                    <a:p>
                      <a:pPr marL="285750" indent="-285750">
                        <a:buFont typeface="Arial" panose="020B0604020202020204" pitchFamily="34" charset="0"/>
                        <a:buChar char="•"/>
                      </a:pPr>
                      <a:r>
                        <a:rPr lang="en-US" sz="1600" dirty="0"/>
                        <a:t>Data Collection and Reporting </a:t>
                      </a:r>
                    </a:p>
                  </a:txBody>
                  <a:tcPr/>
                </a:tc>
                <a:extLst>
                  <a:ext uri="{0D108BD9-81ED-4DB2-BD59-A6C34878D82A}">
                    <a16:rowId xmlns:a16="http://schemas.microsoft.com/office/drawing/2014/main" xmlns="" val="1127473345"/>
                  </a:ext>
                </a:extLst>
              </a:tr>
            </a:tbl>
          </a:graphicData>
        </a:graphic>
      </p:graphicFrame>
      <p:sp>
        <p:nvSpPr>
          <p:cNvPr id="10" name="TextBox 9">
            <a:extLst>
              <a:ext uri="{FF2B5EF4-FFF2-40B4-BE49-F238E27FC236}">
                <a16:creationId xmlns:a16="http://schemas.microsoft.com/office/drawing/2014/main" xmlns="" id="{AA2EC5C6-3B1B-46B9-B779-F4DEEAE51843}"/>
              </a:ext>
            </a:extLst>
          </p:cNvPr>
          <p:cNvSpPr txBox="1"/>
          <p:nvPr/>
        </p:nvSpPr>
        <p:spPr>
          <a:xfrm>
            <a:off x="585960" y="1335080"/>
            <a:ext cx="8020085" cy="738664"/>
          </a:xfrm>
          <a:prstGeom prst="rect">
            <a:avLst/>
          </a:prstGeom>
          <a:noFill/>
        </p:spPr>
        <p:txBody>
          <a:bodyPr wrap="square" rtlCol="0">
            <a:spAutoFit/>
          </a:bodyPr>
          <a:lstStyle/>
          <a:p>
            <a:pPr algn="ctr"/>
            <a:r>
              <a:rPr lang="en-US" sz="1400" dirty="0">
                <a:solidFill>
                  <a:srgbClr val="1C3B57"/>
                </a:solidFill>
                <a:latin typeface="Arial" panose="020B0604020202020204" pitchFamily="34" charset="0"/>
                <a:ea typeface="Roboto" panose="02000000000000000000" pitchFamily="2" charset="0"/>
                <a:cs typeface="Arial" panose="020B0604020202020204" pitchFamily="34" charset="0"/>
              </a:rPr>
              <a:t>Back@Home North Carolina is a collaboration and partnership of state and local partners implementing a targeted disaster rehousing program to serve a select high-needs population with no path out of the disaster shelters. </a:t>
            </a:r>
          </a:p>
        </p:txBody>
      </p:sp>
    </p:spTree>
    <p:extLst>
      <p:ext uri="{BB962C8B-B14F-4D97-AF65-F5344CB8AC3E}">
        <p14:creationId xmlns:p14="http://schemas.microsoft.com/office/powerpoint/2010/main" val="385293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3FFD201-8369-4698-9C05-2709661DF2B1}"/>
              </a:ext>
            </a:extLst>
          </p:cNvPr>
          <p:cNvSpPr/>
          <p:nvPr/>
        </p:nvSpPr>
        <p:spPr>
          <a:xfrm>
            <a:off x="2821163" y="1059119"/>
            <a:ext cx="5961652" cy="4739759"/>
          </a:xfrm>
          <a:prstGeom prst="rect">
            <a:avLst/>
          </a:prstGeom>
        </p:spPr>
        <p:txBody>
          <a:bodyPr wrap="square">
            <a:spAutoFit/>
          </a:bodyPr>
          <a:lstStyle/>
          <a:p>
            <a:r>
              <a:rPr lang="en-US" sz="3200" dirty="0">
                <a:solidFill>
                  <a:srgbClr val="1D3C58"/>
                </a:solidFill>
              </a:rPr>
              <a:t>Housing Navigation Assistance</a:t>
            </a:r>
          </a:p>
          <a:p>
            <a:r>
              <a:rPr lang="en-US" cap="all" dirty="0">
                <a:solidFill>
                  <a:srgbClr val="000000"/>
                </a:solidFill>
              </a:rPr>
              <a:t>ASSISTANCE TO LOCATE A NEW HOME</a:t>
            </a:r>
          </a:p>
          <a:p>
            <a:endParaRPr lang="en-US" cap="all" dirty="0">
              <a:solidFill>
                <a:srgbClr val="000000"/>
              </a:solidFill>
            </a:endParaRPr>
          </a:p>
          <a:p>
            <a:pPr marL="214313" indent="-214313">
              <a:buFont typeface="Arial" panose="020B0604020202020204" pitchFamily="34" charset="0"/>
              <a:buChar char="•"/>
            </a:pPr>
            <a:r>
              <a:rPr lang="en-US" dirty="0"/>
              <a:t>Recruit landlords to provide housing opportunities for individuals and families.</a:t>
            </a:r>
            <a:br>
              <a:rPr lang="en-US" dirty="0"/>
            </a:br>
            <a:endParaRPr lang="en-US" dirty="0"/>
          </a:p>
          <a:p>
            <a:pPr marL="214313" indent="-214313">
              <a:buFont typeface="Arial" panose="020B0604020202020204" pitchFamily="34" charset="0"/>
              <a:buChar char="•"/>
            </a:pPr>
            <a:r>
              <a:rPr lang="en-US" dirty="0"/>
              <a:t>Identify and select a rental property based on a household’s unique needs (e.g. accessible units), preferences, and financial resources.</a:t>
            </a:r>
            <a:br>
              <a:rPr lang="en-US" dirty="0"/>
            </a:br>
            <a:endParaRPr lang="en-US" dirty="0"/>
          </a:p>
          <a:p>
            <a:pPr marL="214313" indent="-214313">
              <a:buFont typeface="Arial" panose="020B0604020202020204" pitchFamily="34" charset="0"/>
              <a:buChar char="•"/>
            </a:pPr>
            <a:r>
              <a:rPr lang="en-US" dirty="0"/>
              <a:t>Address issues that may impede a household’s access to housing (such as credit history, arrears, and legal issues).</a:t>
            </a:r>
            <a:br>
              <a:rPr lang="en-US" dirty="0"/>
            </a:br>
            <a:endParaRPr lang="en-US" dirty="0"/>
          </a:p>
          <a:p>
            <a:pPr marL="214313" indent="-214313">
              <a:buFont typeface="Arial" panose="020B0604020202020204" pitchFamily="34" charset="0"/>
              <a:buChar char="•"/>
            </a:pPr>
            <a:r>
              <a:rPr lang="en-US" dirty="0"/>
              <a:t>Help individuals and families negotiate manageable and appropriate lease agreements with landlords.</a:t>
            </a:r>
          </a:p>
        </p:txBody>
      </p:sp>
      <p:pic>
        <p:nvPicPr>
          <p:cNvPr id="6" name="Picture 5" descr="A close up of a logo&#10;&#10;Description automatically generated">
            <a:extLst>
              <a:ext uri="{FF2B5EF4-FFF2-40B4-BE49-F238E27FC236}">
                <a16:creationId xmlns:a16="http://schemas.microsoft.com/office/drawing/2014/main" xmlns="" id="{3CD3AA34-5EF6-462D-8751-AAF0D6E6A3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70" y="2136253"/>
            <a:ext cx="2585493" cy="2585493"/>
          </a:xfrm>
          <a:prstGeom prst="rect">
            <a:avLst/>
          </a:prstGeom>
        </p:spPr>
      </p:pic>
    </p:spTree>
    <p:extLst>
      <p:ext uri="{BB962C8B-B14F-4D97-AF65-F5344CB8AC3E}">
        <p14:creationId xmlns:p14="http://schemas.microsoft.com/office/powerpoint/2010/main" val="291096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3FFD201-8369-4698-9C05-2709661DF2B1}"/>
              </a:ext>
            </a:extLst>
          </p:cNvPr>
          <p:cNvSpPr/>
          <p:nvPr/>
        </p:nvSpPr>
        <p:spPr>
          <a:xfrm>
            <a:off x="2965212" y="1543867"/>
            <a:ext cx="5799068" cy="3770263"/>
          </a:xfrm>
          <a:prstGeom prst="rect">
            <a:avLst/>
          </a:prstGeom>
        </p:spPr>
        <p:txBody>
          <a:bodyPr wrap="square">
            <a:spAutoFit/>
          </a:bodyPr>
          <a:lstStyle/>
          <a:p>
            <a:r>
              <a:rPr lang="en-US" sz="3200" dirty="0">
                <a:solidFill>
                  <a:srgbClr val="1D3C58"/>
                </a:solidFill>
              </a:rPr>
              <a:t>Rent and Move-In Assistance</a:t>
            </a:r>
          </a:p>
          <a:p>
            <a:r>
              <a:rPr lang="en-US" cap="all" dirty="0"/>
              <a:t>SHORT-TERM FINANCIAL ASSISTANCE TO MOVE IN TO A NEW HOME</a:t>
            </a:r>
          </a:p>
          <a:p>
            <a:endParaRPr lang="en-US" cap="all" dirty="0"/>
          </a:p>
          <a:p>
            <a:pPr marL="214313" indent="-214313">
              <a:buFont typeface="Arial" panose="020B0604020202020204" pitchFamily="34" charset="0"/>
              <a:buChar char="•"/>
            </a:pPr>
            <a:r>
              <a:rPr lang="en-US" dirty="0"/>
              <a:t>Provide Financial Assistance to cover move-in costs, deposits, and the rental and/or utility assistance necessary to allow individuals and families to move immediately and to stabilize in permanent housing. </a:t>
            </a:r>
          </a:p>
          <a:p>
            <a:endParaRPr lang="en-US" dirty="0"/>
          </a:p>
          <a:p>
            <a:pPr marL="214313" indent="-214313">
              <a:buFont typeface="Arial" panose="020B0604020202020204" pitchFamily="34" charset="0"/>
              <a:buChar char="•"/>
            </a:pPr>
            <a:r>
              <a:rPr lang="en-US" dirty="0"/>
              <a:t>Provide Financial Assistance to help the household secure furniture and household goods. </a:t>
            </a:r>
          </a:p>
          <a:p>
            <a:endParaRPr lang="en-US" sz="1350" dirty="0"/>
          </a:p>
          <a:p>
            <a:pPr marL="214313" indent="-214313">
              <a:buFont typeface="Arial" panose="020B0604020202020204" pitchFamily="34" charset="0"/>
              <a:buChar char="•"/>
            </a:pPr>
            <a:endParaRPr lang="en-US" sz="1350" dirty="0">
              <a:solidFill>
                <a:srgbClr val="484848"/>
              </a:solidFill>
              <a:latin typeface="Libre Franklin"/>
            </a:endParaRPr>
          </a:p>
        </p:txBody>
      </p:sp>
      <p:pic>
        <p:nvPicPr>
          <p:cNvPr id="10" name="Picture 9" descr="A close up of a sign&#10;&#10;Description automatically generated">
            <a:extLst>
              <a:ext uri="{FF2B5EF4-FFF2-40B4-BE49-F238E27FC236}">
                <a16:creationId xmlns:a16="http://schemas.microsoft.com/office/drawing/2014/main" xmlns="" id="{D26548D9-E1C8-4561-811D-5245DF288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0" y="2136253"/>
            <a:ext cx="2585493" cy="2585493"/>
          </a:xfrm>
          <a:prstGeom prst="rect">
            <a:avLst/>
          </a:prstGeom>
        </p:spPr>
      </p:pic>
    </p:spTree>
    <p:extLst>
      <p:ext uri="{BB962C8B-B14F-4D97-AF65-F5344CB8AC3E}">
        <p14:creationId xmlns:p14="http://schemas.microsoft.com/office/powerpoint/2010/main" val="28714857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Background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800" dirty="0"/>
        </a:defPPr>
      </a:lstStyle>
    </a:txDef>
  </a:objectDefaults>
  <a:extraClrSchemeLst/>
  <a:extLst>
    <a:ext uri="{05A4C25C-085E-4340-85A3-A5531E510DB2}">
      <thm15:themeFamily xmlns:thm15="http://schemas.microsoft.com/office/thememl/2012/main" name="NCCEH_2019 PPT template" id="{00BAF9EB-848E-45C6-AD05-BCF1A0D48A21}" vid="{AF5C2953-CAF2-43E1-971C-5B9F15BFADC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D3E2AC41321347B927DDB688422427" ma:contentTypeVersion="8" ma:contentTypeDescription="Create a new document." ma:contentTypeScope="" ma:versionID="6608b7331ac587b2912168512258e062">
  <xsd:schema xmlns:xsd="http://www.w3.org/2001/XMLSchema" xmlns:xs="http://www.w3.org/2001/XMLSchema" xmlns:p="http://schemas.microsoft.com/office/2006/metadata/properties" xmlns:ns2="527ee2ca-0cad-4296-9007-a5cdf6133465" xmlns:ns3="f8234de4-1f68-449d-8640-1e3121b6ea22" targetNamespace="http://schemas.microsoft.com/office/2006/metadata/properties" ma:root="true" ma:fieldsID="4746358f6254664fd4ecc541fda1e3cb" ns2:_="" ns3:_="">
    <xsd:import namespace="527ee2ca-0cad-4296-9007-a5cdf6133465"/>
    <xsd:import namespace="f8234de4-1f68-449d-8640-1e3121b6ea2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Description" minOccurs="0"/>
                <xsd:element ref="ns2:Author_x0028_s_x0029_"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7ee2ca-0cad-4296-9007-a5cdf61334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Description" ma:index="12" nillable="true" ma:displayName="Description" ma:format="Dropdown" ma:internalName="Description">
      <xsd:simpleType>
        <xsd:restriction base="dms:Text">
          <xsd:maxLength value="255"/>
        </xsd:restriction>
      </xsd:simpleType>
    </xsd:element>
    <xsd:element name="Author_x0028_s_x0029_" ma:index="13" nillable="true" ma:displayName="Author(s)" ma:format="Dropdown" ma:internalName="Author_x0028_s_x0029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234de4-1f68-449d-8640-1e3121b6ea2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uthor_x0028_s_x0029_ xmlns="527ee2ca-0cad-4296-9007-a5cdf6133465" xsi:nil="true"/>
    <Description xmlns="527ee2ca-0cad-4296-9007-a5cdf6133465" xsi:nil="true"/>
  </documentManagement>
</p:properties>
</file>

<file path=customXml/itemProps1.xml><?xml version="1.0" encoding="utf-8"?>
<ds:datastoreItem xmlns:ds="http://schemas.openxmlformats.org/officeDocument/2006/customXml" ds:itemID="{8EA937E0-AB5F-47B1-9D2A-73B9A62B9B4B}">
  <ds:schemaRefs>
    <ds:schemaRef ds:uri="http://schemas.microsoft.com/sharepoint/v3/contenttype/forms"/>
  </ds:schemaRefs>
</ds:datastoreItem>
</file>

<file path=customXml/itemProps2.xml><?xml version="1.0" encoding="utf-8"?>
<ds:datastoreItem xmlns:ds="http://schemas.openxmlformats.org/officeDocument/2006/customXml" ds:itemID="{44971041-DBB8-46B3-BB9A-CFC3CFB39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7ee2ca-0cad-4296-9007-a5cdf6133465"/>
    <ds:schemaRef ds:uri="f8234de4-1f68-449d-8640-1e3121b6ea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E69113-B04C-46A8-A84A-9E25AFF5A526}">
  <ds:schemaRefs>
    <ds:schemaRef ds:uri="http://schemas.microsoft.com/office/2006/metadata/properties"/>
    <ds:schemaRef ds:uri="http://purl.org/dc/terms/"/>
    <ds:schemaRef ds:uri="http://www.w3.org/XML/1998/namespace"/>
    <ds:schemaRef ds:uri="f8234de4-1f68-449d-8640-1e3121b6ea22"/>
    <ds:schemaRef ds:uri="http://schemas.microsoft.com/office/infopath/2007/PartnerControls"/>
    <ds:schemaRef ds:uri="527ee2ca-0cad-4296-9007-a5cdf6133465"/>
    <ds:schemaRef ds:uri="http://schemas.microsoft.com/office/2006/documentManagement/type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849</TotalTime>
  <Words>3283</Words>
  <Application>Microsoft Office PowerPoint</Application>
  <PresentationFormat>On-screen Show (4:3)</PresentationFormat>
  <Paragraphs>320</Paragraphs>
  <Slides>28</Slides>
  <Notes>26</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3" baseType="lpstr">
      <vt:lpstr>Arial</vt:lpstr>
      <vt:lpstr>Calibri</vt:lpstr>
      <vt:lpstr>Calibri Light</vt:lpstr>
      <vt:lpstr>Franklin Gothic Demi Cond</vt:lpstr>
      <vt:lpstr>Franklin Gothic Medium</vt:lpstr>
      <vt:lpstr>Franklin Gothic Medium Cond</vt:lpstr>
      <vt:lpstr>Gotham Bold</vt:lpstr>
      <vt:lpstr>Helvetica</vt:lpstr>
      <vt:lpstr>Libre Franklin</vt:lpstr>
      <vt:lpstr>Roboto</vt:lpstr>
      <vt:lpstr>Times New Roman</vt:lpstr>
      <vt:lpstr>3_Office Theme</vt:lpstr>
      <vt:lpstr>4_Office Theme</vt:lpstr>
      <vt:lpstr>Blank Backgrounds</vt:lpstr>
      <vt:lpstr>think-cell Slide</vt:lpstr>
      <vt:lpstr>PowerPoint Presentation</vt:lpstr>
      <vt:lpstr>Please be sure to use the chat box to participate. </vt:lpstr>
      <vt:lpstr>ICCHP developed state plan to respond to needs in multiple areas. </vt:lpstr>
      <vt:lpstr>Goal of the state’s COVID-19 response is to protect highly vulnerable populations and ensure access to healthcare resources. </vt:lpstr>
      <vt:lpstr>PowerPoint Presentation</vt:lpstr>
      <vt:lpstr>Back@Home supports communities and agencies scale up. </vt:lpstr>
      <vt:lpstr>Partners </vt:lpstr>
      <vt:lpstr>PowerPoint Presentation</vt:lpstr>
      <vt:lpstr>PowerPoint Presentation</vt:lpstr>
      <vt:lpstr>PowerPoint Presentation</vt:lpstr>
      <vt:lpstr>Progressive, Flexible Assistance </vt:lpstr>
      <vt:lpstr>Target Population </vt:lpstr>
      <vt:lpstr>Duration</vt:lpstr>
      <vt:lpstr>Intensity of Assistance</vt:lpstr>
      <vt:lpstr>Back@Home utilizes a progressive assistance model. </vt:lpstr>
      <vt:lpstr>Housing First Approach</vt:lpstr>
      <vt:lpstr>Financial Management</vt:lpstr>
      <vt:lpstr>Financial Management– NC HFA portal</vt:lpstr>
      <vt:lpstr>Data collection: 2-1-1 eligibility screen</vt:lpstr>
      <vt:lpstr>Data collection - HMIS</vt:lpstr>
      <vt:lpstr>Unit Recruitment </vt:lpstr>
      <vt:lpstr>Training and Ongoing Coaching </vt:lpstr>
      <vt:lpstr>Information for Potential Rehousing Agencies</vt:lpstr>
      <vt:lpstr>Rehousing Agencies are key partners in Back@Home. </vt:lpstr>
      <vt:lpstr>Plan for creating or scaling up current programs</vt:lpstr>
      <vt:lpstr>Build financial capabilities to support housing rate and volume</vt:lpstr>
      <vt:lpstr>Back@Home must ensure geographic coverage.     </vt:lpstr>
      <vt:lpstr>Questions and Discussion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Leighs, Michael</dc:creator>
  <cp:lastModifiedBy>Corey Root</cp:lastModifiedBy>
  <cp:revision>25</cp:revision>
  <dcterms:created xsi:type="dcterms:W3CDTF">2019-11-14T22:06:29Z</dcterms:created>
  <dcterms:modified xsi:type="dcterms:W3CDTF">2020-06-24T19:52:41Z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0x010100A4D3E2AC41321347B927DDB688422427</vt:lpwstr>
  </property>
</Properties>
</file>